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  <p:sldMasterId id="2147483680" r:id="rId6"/>
    <p:sldMasterId id="2147483682" r:id="rId7"/>
  </p:sldMasterIdLst>
  <p:notesMasterIdLst>
    <p:notesMasterId r:id="rId40"/>
  </p:notesMasterIdLst>
  <p:sldIdLst>
    <p:sldId id="256" r:id="rId8"/>
    <p:sldId id="390" r:id="rId9"/>
    <p:sldId id="391" r:id="rId10"/>
    <p:sldId id="1386" r:id="rId11"/>
    <p:sldId id="392" r:id="rId12"/>
    <p:sldId id="375" r:id="rId13"/>
    <p:sldId id="1384" r:id="rId14"/>
    <p:sldId id="400" r:id="rId15"/>
    <p:sldId id="395" r:id="rId16"/>
    <p:sldId id="405" r:id="rId17"/>
    <p:sldId id="406" r:id="rId18"/>
    <p:sldId id="407" r:id="rId19"/>
    <p:sldId id="408" r:id="rId20"/>
    <p:sldId id="410" r:id="rId21"/>
    <p:sldId id="411" r:id="rId22"/>
    <p:sldId id="399" r:id="rId23"/>
    <p:sldId id="412" r:id="rId24"/>
    <p:sldId id="413" r:id="rId25"/>
    <p:sldId id="414" r:id="rId26"/>
    <p:sldId id="415" r:id="rId27"/>
    <p:sldId id="416" r:id="rId28"/>
    <p:sldId id="417" r:id="rId29"/>
    <p:sldId id="401" r:id="rId30"/>
    <p:sldId id="418" r:id="rId31"/>
    <p:sldId id="419" r:id="rId32"/>
    <p:sldId id="402" r:id="rId33"/>
    <p:sldId id="422" r:id="rId34"/>
    <p:sldId id="425" r:id="rId35"/>
    <p:sldId id="426" r:id="rId36"/>
    <p:sldId id="427" r:id="rId37"/>
    <p:sldId id="404" r:id="rId38"/>
    <p:sldId id="1381" r:id="rId39"/>
  </p:sldIdLst>
  <p:sldSz cx="18288000" cy="10287000"/>
  <p:notesSz cx="6858000" cy="9144000"/>
  <p:embeddedFontLst>
    <p:embeddedFont>
      <p:font typeface="Lato Light" panose="020F0302020204030203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B4A9AC3-C8F9-4021-B46C-D77C2C829FD2}">
          <p14:sldIdLst>
            <p14:sldId id="256"/>
            <p14:sldId id="390"/>
            <p14:sldId id="391"/>
            <p14:sldId id="1386"/>
            <p14:sldId id="392"/>
            <p14:sldId id="375"/>
            <p14:sldId id="1384"/>
            <p14:sldId id="400"/>
            <p14:sldId id="395"/>
            <p14:sldId id="405"/>
            <p14:sldId id="406"/>
            <p14:sldId id="407"/>
            <p14:sldId id="408"/>
            <p14:sldId id="410"/>
            <p14:sldId id="411"/>
            <p14:sldId id="399"/>
            <p14:sldId id="412"/>
            <p14:sldId id="413"/>
            <p14:sldId id="414"/>
            <p14:sldId id="415"/>
            <p14:sldId id="416"/>
            <p14:sldId id="417"/>
            <p14:sldId id="401"/>
            <p14:sldId id="418"/>
            <p14:sldId id="419"/>
            <p14:sldId id="402"/>
            <p14:sldId id="422"/>
            <p14:sldId id="425"/>
            <p14:sldId id="426"/>
            <p14:sldId id="427"/>
            <p14:sldId id="404"/>
            <p14:sldId id="13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F62"/>
    <a:srgbClr val="000000"/>
    <a:srgbClr val="1D35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9CDDFB-B570-47E5-89A6-9D4E409A2750}" v="54" dt="2023-02-05T14:46:24.159"/>
    <p1510:client id="{8907F4F6-BFA9-402B-8298-DEEF0CAD0DBE}" v="2" dt="2023-06-02T01:36:30.3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74483" autoAdjust="0"/>
  </p:normalViewPr>
  <p:slideViewPr>
    <p:cSldViewPr>
      <p:cViewPr varScale="1">
        <p:scale>
          <a:sx n="50" d="100"/>
          <a:sy n="50" d="100"/>
        </p:scale>
        <p:origin x="96" y="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2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4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629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26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159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891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30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877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414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749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52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69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262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894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75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1815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897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843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89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15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469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fld id="{AEC391DF-9402-4555-A223-A22559491DFE}" type="slidenum">
              <a:rPr lang="en-US">
                <a:solidFill>
                  <a:srgbClr val="000000"/>
                </a:solidFill>
                <a:latin typeface="Arial" charset="0"/>
              </a:rPr>
              <a:pPr eaLnBrk="1" hangingPunct="1"/>
              <a:t>6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90763" y="512763"/>
            <a:ext cx="4562475" cy="2566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Present day Spaceports with additional proposals.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Note the Spaceports that are within SUA 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	--Space Port America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	--Mohave </a:t>
            </a:r>
          </a:p>
        </p:txBody>
      </p:sp>
    </p:spTree>
    <p:extLst>
      <p:ext uri="{BB962C8B-B14F-4D97-AF65-F5344CB8AC3E}">
        <p14:creationId xmlns:p14="http://schemas.microsoft.com/office/powerpoint/2010/main" val="1680949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682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903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7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3">
            <a:extLst>
              <a:ext uri="{FF2B5EF4-FFF2-40B4-BE49-F238E27FC236}">
                <a16:creationId xmlns:a16="http://schemas.microsoft.com/office/drawing/2014/main" id="{04D4EB8A-611E-9744-A690-F9D73813F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627" y="720090"/>
            <a:ext cx="6787031" cy="922326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>
            <a:lvl1pPr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2FD143E-B5DF-104B-9114-0EE6B1ADA0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3267" y="2124636"/>
            <a:ext cx="16043325" cy="6009715"/>
          </a:xfrm>
        </p:spPr>
        <p:txBody>
          <a:bodyPr>
            <a:normAutofit/>
          </a:bodyPr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2100">
                <a:solidFill>
                  <a:srgbClr val="000000"/>
                </a:solidFill>
              </a:defRPr>
            </a:lvl2pPr>
            <a:lvl3pPr>
              <a:defRPr sz="2100">
                <a:solidFill>
                  <a:srgbClr val="000000"/>
                </a:solidFill>
              </a:defRPr>
            </a:lvl3pPr>
            <a:lvl4pPr>
              <a:defRPr sz="2100">
                <a:solidFill>
                  <a:srgbClr val="000000"/>
                </a:solidFill>
              </a:defRPr>
            </a:lvl4pPr>
            <a:lvl5pPr>
              <a:defRPr sz="2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5016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5916A46-C55D-3240-9A66-0798D9E04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45465" y="0"/>
            <a:ext cx="5342535" cy="10287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7466B2-8EBB-054F-8A91-565F9DBBEA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3978" y="769510"/>
            <a:ext cx="11636688" cy="1654969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1A2857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846DB1D-3ED5-1D40-9252-5AD89CD33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1191" y="2707488"/>
            <a:ext cx="11636688" cy="1654969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39927F8-2531-2747-80F4-10FE77BC75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1192" y="5417223"/>
            <a:ext cx="11639413" cy="738251"/>
          </a:xfrm>
        </p:spPr>
        <p:txBody>
          <a:bodyPr>
            <a:normAutofit/>
          </a:bodyPr>
          <a:lstStyle>
            <a:lvl1pPr>
              <a:defRPr sz="4050" b="0" i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112EA73-B9C6-AD45-817E-1B7C40CD18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8406" y="6334408"/>
            <a:ext cx="11639413" cy="738251"/>
          </a:xfrm>
        </p:spPr>
        <p:txBody>
          <a:bodyPr>
            <a:normAutofit/>
          </a:bodyPr>
          <a:lstStyle>
            <a:lvl1pPr>
              <a:defRPr sz="4050" b="0" i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Presented to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DF84E8B-3626-1549-978A-0B3F081462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082" y="7268320"/>
            <a:ext cx="11612122" cy="738251"/>
          </a:xfrm>
        </p:spPr>
        <p:txBody>
          <a:bodyPr>
            <a:normAutofit/>
          </a:bodyPr>
          <a:lstStyle>
            <a:lvl1pPr>
              <a:defRPr sz="21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145404C-374E-894C-B4AE-C7E14B91F3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7065" y="8763792"/>
            <a:ext cx="3193306" cy="10671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09AEFD-2513-9B40-8E4E-A418F8D413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1178"/>
            <a:ext cx="914638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39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1087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3">
            <a:extLst>
              <a:ext uri="{FF2B5EF4-FFF2-40B4-BE49-F238E27FC236}">
                <a16:creationId xmlns:a16="http://schemas.microsoft.com/office/drawing/2014/main" id="{04D4EB8A-611E-9744-A690-F9D73813F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627" y="288142"/>
            <a:ext cx="6787031" cy="1354274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>
            <a:lvl1pPr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D34A7B-C6E8-E948-A3E7-3E336EF9E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37" y="3200945"/>
            <a:ext cx="700827" cy="5619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55659F0-736A-C54F-AC9B-8454AED638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961" y="3200945"/>
            <a:ext cx="15848965" cy="655320"/>
          </a:xfrm>
        </p:spPr>
        <p:txBody>
          <a:bodyPr>
            <a:normAutofit/>
          </a:bodyPr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2100">
                <a:solidFill>
                  <a:srgbClr val="888789"/>
                </a:solidFill>
              </a:defRPr>
            </a:lvl2pPr>
            <a:lvl3pPr>
              <a:defRPr sz="2100">
                <a:solidFill>
                  <a:srgbClr val="888789"/>
                </a:solidFill>
              </a:defRPr>
            </a:lvl3pPr>
            <a:lvl4pPr>
              <a:defRPr sz="2100">
                <a:solidFill>
                  <a:srgbClr val="888789"/>
                </a:solidFill>
              </a:defRPr>
            </a:lvl4pPr>
            <a:lvl5pPr>
              <a:defRPr sz="2100">
                <a:solidFill>
                  <a:srgbClr val="88878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AD2E2-21F7-7C45-8980-A1B3AA64F9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71" y="2398123"/>
            <a:ext cx="700827" cy="561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42BAA9-82F1-654F-AF39-D4B82994AA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30" y="4003766"/>
            <a:ext cx="691841" cy="561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F7A1B0-4DFC-244F-A041-BF38E8FDDB3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30" y="4806588"/>
            <a:ext cx="691841" cy="561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1C13E5-F042-574C-A8EC-0587CE5C82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30" y="5603638"/>
            <a:ext cx="691841" cy="5619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4261B0-0239-EC41-9DDE-823F4C06C38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30" y="6409989"/>
            <a:ext cx="691841" cy="561975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F15775D-8BF6-8347-9073-C8C4E1EE0B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3961" y="4003766"/>
            <a:ext cx="15848965" cy="655320"/>
          </a:xfrm>
        </p:spPr>
        <p:txBody>
          <a:bodyPr>
            <a:normAutofit/>
          </a:bodyPr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2100">
                <a:solidFill>
                  <a:srgbClr val="888789"/>
                </a:solidFill>
              </a:defRPr>
            </a:lvl2pPr>
            <a:lvl3pPr>
              <a:defRPr sz="2100">
                <a:solidFill>
                  <a:srgbClr val="888789"/>
                </a:solidFill>
              </a:defRPr>
            </a:lvl3pPr>
            <a:lvl4pPr>
              <a:defRPr sz="2100">
                <a:solidFill>
                  <a:srgbClr val="888789"/>
                </a:solidFill>
              </a:defRPr>
            </a:lvl4pPr>
            <a:lvl5pPr>
              <a:defRPr sz="2100">
                <a:solidFill>
                  <a:srgbClr val="88878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BB9989F-8F4E-B149-BF64-F45DFD4E09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3961" y="4806588"/>
            <a:ext cx="15848965" cy="655320"/>
          </a:xfrm>
        </p:spPr>
        <p:txBody>
          <a:bodyPr>
            <a:normAutofit/>
          </a:bodyPr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2100">
                <a:solidFill>
                  <a:srgbClr val="888789"/>
                </a:solidFill>
              </a:defRPr>
            </a:lvl2pPr>
            <a:lvl3pPr>
              <a:defRPr sz="2100">
                <a:solidFill>
                  <a:srgbClr val="888789"/>
                </a:solidFill>
              </a:defRPr>
            </a:lvl3pPr>
            <a:lvl4pPr>
              <a:defRPr sz="2100">
                <a:solidFill>
                  <a:srgbClr val="888789"/>
                </a:solidFill>
              </a:defRPr>
            </a:lvl4pPr>
            <a:lvl5pPr>
              <a:defRPr sz="2100">
                <a:solidFill>
                  <a:srgbClr val="88878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DB0CB92B-1B6A-ED44-BFCA-83ED4FDFE6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3961" y="5603638"/>
            <a:ext cx="15848965" cy="655320"/>
          </a:xfrm>
        </p:spPr>
        <p:txBody>
          <a:bodyPr>
            <a:normAutofit/>
          </a:bodyPr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2100">
                <a:solidFill>
                  <a:srgbClr val="888789"/>
                </a:solidFill>
              </a:defRPr>
            </a:lvl2pPr>
            <a:lvl3pPr>
              <a:defRPr sz="2100">
                <a:solidFill>
                  <a:srgbClr val="888789"/>
                </a:solidFill>
              </a:defRPr>
            </a:lvl3pPr>
            <a:lvl4pPr>
              <a:defRPr sz="2100">
                <a:solidFill>
                  <a:srgbClr val="888789"/>
                </a:solidFill>
              </a:defRPr>
            </a:lvl4pPr>
            <a:lvl5pPr>
              <a:defRPr sz="2100">
                <a:solidFill>
                  <a:srgbClr val="88878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ED4DF5B-2CD9-7B45-9D7C-1D15927E3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73961" y="6412232"/>
            <a:ext cx="15848965" cy="655320"/>
          </a:xfrm>
        </p:spPr>
        <p:txBody>
          <a:bodyPr>
            <a:normAutofit/>
          </a:bodyPr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2100">
                <a:solidFill>
                  <a:srgbClr val="888789"/>
                </a:solidFill>
              </a:defRPr>
            </a:lvl2pPr>
            <a:lvl3pPr>
              <a:defRPr sz="2100">
                <a:solidFill>
                  <a:srgbClr val="888789"/>
                </a:solidFill>
              </a:defRPr>
            </a:lvl3pPr>
            <a:lvl4pPr>
              <a:defRPr sz="2100">
                <a:solidFill>
                  <a:srgbClr val="888789"/>
                </a:solidFill>
              </a:defRPr>
            </a:lvl4pPr>
            <a:lvl5pPr>
              <a:defRPr sz="2100">
                <a:solidFill>
                  <a:srgbClr val="88878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FBE60F1-CC73-0143-B497-47B263C4E7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73961" y="2398123"/>
            <a:ext cx="15848965" cy="655320"/>
          </a:xfrm>
        </p:spPr>
        <p:txBody>
          <a:bodyPr>
            <a:normAutofit/>
          </a:bodyPr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2100">
                <a:solidFill>
                  <a:srgbClr val="888789"/>
                </a:solidFill>
              </a:defRPr>
            </a:lvl2pPr>
            <a:lvl3pPr>
              <a:defRPr sz="2100">
                <a:solidFill>
                  <a:srgbClr val="888789"/>
                </a:solidFill>
              </a:defRPr>
            </a:lvl3pPr>
            <a:lvl4pPr>
              <a:defRPr sz="2100">
                <a:solidFill>
                  <a:srgbClr val="888789"/>
                </a:solidFill>
              </a:defRPr>
            </a:lvl4pPr>
            <a:lvl5pPr>
              <a:defRPr sz="2100">
                <a:solidFill>
                  <a:srgbClr val="88878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6496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BA2E9F-6C87-2B4D-AA68-7EC622F69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8406" y="2078842"/>
            <a:ext cx="15981967" cy="1053599"/>
          </a:xfrm>
        </p:spPr>
        <p:txBody>
          <a:bodyPr>
            <a:normAutofit/>
          </a:bodyPr>
          <a:lstStyle>
            <a:lvl1pPr>
              <a:defRPr sz="4050" b="1">
                <a:solidFill>
                  <a:srgbClr val="515378"/>
                </a:solidFill>
              </a:defRPr>
            </a:lvl1pPr>
          </a:lstStyle>
          <a:p>
            <a:r>
              <a:rPr lang="en-US" dirty="0">
                <a:solidFill>
                  <a:srgbClr val="1E2856"/>
                </a:solidFill>
              </a:rPr>
              <a:t>Subhead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39F4F-4846-4846-B6DB-659C2BC1C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958" y="352426"/>
            <a:ext cx="6526325" cy="1241822"/>
          </a:xfrm>
        </p:spPr>
        <p:txBody>
          <a:bodyPr>
            <a:normAutofit/>
          </a:bodyPr>
          <a:lstStyle>
            <a:lvl1pPr>
              <a:defRPr sz="405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 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5C3E3-26A3-F945-B5FC-5412D5161F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4450" y="3503140"/>
            <a:ext cx="15981966" cy="5077695"/>
          </a:xfrm>
        </p:spPr>
        <p:txBody>
          <a:bodyPr/>
          <a:lstStyle>
            <a:lvl1pPr marL="0" indent="0">
              <a:buClr>
                <a:schemeClr val="tx2"/>
              </a:buClr>
              <a:buFontTx/>
              <a:buNone/>
              <a:defRPr>
                <a:solidFill>
                  <a:srgbClr val="000000"/>
                </a:solidFill>
              </a:defRPr>
            </a:lvl1pPr>
            <a:lvl2pPr marL="1114288" indent="-428625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2pPr>
            <a:lvl3pPr>
              <a:buFontTx/>
              <a:buNone/>
              <a:defRPr>
                <a:solidFill>
                  <a:srgbClr val="000000"/>
                </a:solidFill>
              </a:defRPr>
            </a:lvl3pPr>
            <a:lvl4pPr>
              <a:buFontTx/>
              <a:buNone/>
              <a:defRPr>
                <a:solidFill>
                  <a:srgbClr val="000000"/>
                </a:solidFill>
              </a:defRPr>
            </a:lvl4pPr>
            <a:lvl5pPr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7E4916-ACF0-024A-94D7-C75BAFD54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83" y="2333834"/>
            <a:ext cx="620207" cy="49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64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BA2E9F-6C87-2B4D-AA68-7EC622F69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8406" y="2078842"/>
            <a:ext cx="15981967" cy="1053599"/>
          </a:xfrm>
        </p:spPr>
        <p:txBody>
          <a:bodyPr>
            <a:normAutofit/>
          </a:bodyPr>
          <a:lstStyle>
            <a:lvl1pPr>
              <a:defRPr sz="4050" b="1">
                <a:solidFill>
                  <a:srgbClr val="515378"/>
                </a:solidFill>
              </a:defRPr>
            </a:lvl1pPr>
          </a:lstStyle>
          <a:p>
            <a:r>
              <a:rPr lang="en-US" dirty="0">
                <a:solidFill>
                  <a:srgbClr val="1E2856"/>
                </a:solidFill>
              </a:rPr>
              <a:t>Subhead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39F4F-4846-4846-B6DB-659C2BC1C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958" y="352426"/>
            <a:ext cx="6526325" cy="1241822"/>
          </a:xfrm>
        </p:spPr>
        <p:txBody>
          <a:bodyPr>
            <a:normAutofit/>
          </a:bodyPr>
          <a:lstStyle>
            <a:lvl1pPr>
              <a:defRPr sz="405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 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5C3E3-26A3-F945-B5FC-5412D5161F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4450" y="3503140"/>
            <a:ext cx="15981966" cy="5077695"/>
          </a:xfrm>
        </p:spPr>
        <p:txBody>
          <a:bodyPr/>
          <a:lstStyle>
            <a:lvl1pPr marL="0" indent="0">
              <a:buClr>
                <a:schemeClr val="tx2"/>
              </a:buClr>
              <a:buFontTx/>
              <a:buNone/>
              <a:defRPr>
                <a:solidFill>
                  <a:srgbClr val="000000"/>
                </a:solidFill>
              </a:defRPr>
            </a:lvl1pPr>
            <a:lvl2pPr marL="1114288" indent="-428625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2pPr>
            <a:lvl3pPr>
              <a:buFontTx/>
              <a:buNone/>
              <a:defRPr>
                <a:solidFill>
                  <a:srgbClr val="000000"/>
                </a:solidFill>
              </a:defRPr>
            </a:lvl3pPr>
            <a:lvl4pPr>
              <a:buFontTx/>
              <a:buNone/>
              <a:defRPr>
                <a:solidFill>
                  <a:srgbClr val="000000"/>
                </a:solidFill>
              </a:defRPr>
            </a:lvl4pPr>
            <a:lvl5pPr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7E4916-ACF0-024A-94D7-C75BAFD54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58" y="2333834"/>
            <a:ext cx="612255" cy="49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8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BA2E9F-6C87-2B4D-AA68-7EC622F69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8406" y="2078842"/>
            <a:ext cx="15981967" cy="1053599"/>
          </a:xfrm>
        </p:spPr>
        <p:txBody>
          <a:bodyPr>
            <a:normAutofit/>
          </a:bodyPr>
          <a:lstStyle>
            <a:lvl1pPr>
              <a:defRPr sz="4050" b="1">
                <a:solidFill>
                  <a:srgbClr val="515378"/>
                </a:solidFill>
              </a:defRPr>
            </a:lvl1pPr>
          </a:lstStyle>
          <a:p>
            <a:r>
              <a:rPr lang="en-US" dirty="0">
                <a:solidFill>
                  <a:srgbClr val="1E2856"/>
                </a:solidFill>
              </a:rPr>
              <a:t>Subhead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39F4F-4846-4846-B6DB-659C2BC1C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958" y="352426"/>
            <a:ext cx="6526325" cy="1241822"/>
          </a:xfrm>
        </p:spPr>
        <p:txBody>
          <a:bodyPr>
            <a:normAutofit/>
          </a:bodyPr>
          <a:lstStyle>
            <a:lvl1pPr>
              <a:defRPr sz="405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 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5C3E3-26A3-F945-B5FC-5412D5161F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4450" y="3503140"/>
            <a:ext cx="15981966" cy="5077695"/>
          </a:xfrm>
        </p:spPr>
        <p:txBody>
          <a:bodyPr/>
          <a:lstStyle>
            <a:lvl1pPr marL="0" indent="0">
              <a:buClr>
                <a:schemeClr val="tx2"/>
              </a:buClr>
              <a:buFontTx/>
              <a:buNone/>
              <a:defRPr>
                <a:solidFill>
                  <a:srgbClr val="000000"/>
                </a:solidFill>
              </a:defRPr>
            </a:lvl1pPr>
            <a:lvl2pPr marL="1114288" indent="-428625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2pPr>
            <a:lvl3pPr>
              <a:buFontTx/>
              <a:buNone/>
              <a:defRPr>
                <a:solidFill>
                  <a:srgbClr val="000000"/>
                </a:solidFill>
              </a:defRPr>
            </a:lvl3pPr>
            <a:lvl4pPr>
              <a:buFontTx/>
              <a:buNone/>
              <a:defRPr>
                <a:solidFill>
                  <a:srgbClr val="000000"/>
                </a:solidFill>
              </a:defRPr>
            </a:lvl4pPr>
            <a:lvl5pPr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7E4916-ACF0-024A-94D7-C75BAFD54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58" y="2337022"/>
            <a:ext cx="612255" cy="4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20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BA2E9F-6C87-2B4D-AA68-7EC622F69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8406" y="2078842"/>
            <a:ext cx="15981967" cy="1053599"/>
          </a:xfrm>
        </p:spPr>
        <p:txBody>
          <a:bodyPr>
            <a:normAutofit/>
          </a:bodyPr>
          <a:lstStyle>
            <a:lvl1pPr>
              <a:defRPr sz="4050" b="1">
                <a:solidFill>
                  <a:srgbClr val="515378"/>
                </a:solidFill>
              </a:defRPr>
            </a:lvl1pPr>
          </a:lstStyle>
          <a:p>
            <a:r>
              <a:rPr lang="en-US" dirty="0">
                <a:solidFill>
                  <a:srgbClr val="1E2856"/>
                </a:solidFill>
              </a:rPr>
              <a:t>Subhead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39F4F-4846-4846-B6DB-659C2BC1C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958" y="352426"/>
            <a:ext cx="6526325" cy="1241822"/>
          </a:xfrm>
        </p:spPr>
        <p:txBody>
          <a:bodyPr>
            <a:normAutofit/>
          </a:bodyPr>
          <a:lstStyle>
            <a:lvl1pPr>
              <a:defRPr sz="405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 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5C3E3-26A3-F945-B5FC-5412D5161F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4450" y="3503140"/>
            <a:ext cx="15981966" cy="5077695"/>
          </a:xfrm>
        </p:spPr>
        <p:txBody>
          <a:bodyPr/>
          <a:lstStyle>
            <a:lvl1pPr marL="0" indent="0">
              <a:buClr>
                <a:schemeClr val="tx2"/>
              </a:buClr>
              <a:buFontTx/>
              <a:buNone/>
              <a:defRPr>
                <a:solidFill>
                  <a:srgbClr val="000000"/>
                </a:solidFill>
              </a:defRPr>
            </a:lvl1pPr>
            <a:lvl2pPr marL="1114288" indent="-428625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2pPr>
            <a:lvl3pPr>
              <a:buFontTx/>
              <a:buNone/>
              <a:defRPr>
                <a:solidFill>
                  <a:srgbClr val="000000"/>
                </a:solidFill>
              </a:defRPr>
            </a:lvl3pPr>
            <a:lvl4pPr>
              <a:buFontTx/>
              <a:buNone/>
              <a:defRPr>
                <a:solidFill>
                  <a:srgbClr val="000000"/>
                </a:solidFill>
              </a:defRPr>
            </a:lvl4pPr>
            <a:lvl5pPr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7E4916-ACF0-024A-94D7-C75BAFD54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58" y="2333834"/>
            <a:ext cx="612255" cy="49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18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BA2E9F-6C87-2B4D-AA68-7EC622F69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8406" y="2078842"/>
            <a:ext cx="15981967" cy="1053599"/>
          </a:xfrm>
        </p:spPr>
        <p:txBody>
          <a:bodyPr>
            <a:normAutofit/>
          </a:bodyPr>
          <a:lstStyle>
            <a:lvl1pPr>
              <a:defRPr sz="4050" b="1">
                <a:solidFill>
                  <a:srgbClr val="515378"/>
                </a:solidFill>
              </a:defRPr>
            </a:lvl1pPr>
          </a:lstStyle>
          <a:p>
            <a:r>
              <a:rPr lang="en-US" dirty="0">
                <a:solidFill>
                  <a:srgbClr val="1E2856"/>
                </a:solidFill>
              </a:rPr>
              <a:t>Subhead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39F4F-4846-4846-B6DB-659C2BC1C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958" y="352426"/>
            <a:ext cx="6526325" cy="1241822"/>
          </a:xfrm>
        </p:spPr>
        <p:txBody>
          <a:bodyPr>
            <a:normAutofit/>
          </a:bodyPr>
          <a:lstStyle>
            <a:lvl1pPr>
              <a:defRPr sz="405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 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5C3E3-26A3-F945-B5FC-5412D5161F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4450" y="3503140"/>
            <a:ext cx="15981966" cy="5077695"/>
          </a:xfrm>
        </p:spPr>
        <p:txBody>
          <a:bodyPr/>
          <a:lstStyle>
            <a:lvl1pPr marL="0" indent="0">
              <a:buClr>
                <a:schemeClr val="tx2"/>
              </a:buClr>
              <a:buFontTx/>
              <a:buNone/>
              <a:defRPr>
                <a:solidFill>
                  <a:srgbClr val="000000"/>
                </a:solidFill>
              </a:defRPr>
            </a:lvl1pPr>
            <a:lvl2pPr marL="1114288" indent="-428625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2pPr>
            <a:lvl3pPr>
              <a:buFontTx/>
              <a:buNone/>
              <a:defRPr>
                <a:solidFill>
                  <a:srgbClr val="000000"/>
                </a:solidFill>
              </a:defRPr>
            </a:lvl3pPr>
            <a:lvl4pPr>
              <a:buFontTx/>
              <a:buNone/>
              <a:defRPr>
                <a:solidFill>
                  <a:srgbClr val="000000"/>
                </a:solidFill>
              </a:defRPr>
            </a:lvl4pPr>
            <a:lvl5pPr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7E4916-ACF0-024A-94D7-C75BAFD54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58" y="2333834"/>
            <a:ext cx="612255" cy="49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6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BA2E9F-6C87-2B4D-AA68-7EC622F69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8406" y="2078842"/>
            <a:ext cx="15981967" cy="1053599"/>
          </a:xfrm>
        </p:spPr>
        <p:txBody>
          <a:bodyPr>
            <a:normAutofit/>
          </a:bodyPr>
          <a:lstStyle>
            <a:lvl1pPr>
              <a:defRPr sz="4050" b="1">
                <a:solidFill>
                  <a:srgbClr val="515378"/>
                </a:solidFill>
              </a:defRPr>
            </a:lvl1pPr>
          </a:lstStyle>
          <a:p>
            <a:r>
              <a:rPr lang="en-US" dirty="0">
                <a:solidFill>
                  <a:srgbClr val="1E2856"/>
                </a:solidFill>
              </a:rPr>
              <a:t>Subhead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39F4F-4846-4846-B6DB-659C2BC1C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958" y="352426"/>
            <a:ext cx="6526325" cy="1241822"/>
          </a:xfrm>
        </p:spPr>
        <p:txBody>
          <a:bodyPr>
            <a:normAutofit/>
          </a:bodyPr>
          <a:lstStyle>
            <a:lvl1pPr>
              <a:defRPr sz="405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 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5C3E3-26A3-F945-B5FC-5412D5161F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4450" y="3503140"/>
            <a:ext cx="15981966" cy="5077695"/>
          </a:xfrm>
        </p:spPr>
        <p:txBody>
          <a:bodyPr/>
          <a:lstStyle>
            <a:lvl1pPr marL="0" indent="0">
              <a:buClr>
                <a:schemeClr val="tx2"/>
              </a:buClr>
              <a:buFontTx/>
              <a:buNone/>
              <a:defRPr>
                <a:solidFill>
                  <a:srgbClr val="000000"/>
                </a:solidFill>
              </a:defRPr>
            </a:lvl1pPr>
            <a:lvl2pPr marL="1114288" indent="-428625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2pPr>
            <a:lvl3pPr>
              <a:buFontTx/>
              <a:buNone/>
              <a:defRPr>
                <a:solidFill>
                  <a:srgbClr val="000000"/>
                </a:solidFill>
              </a:defRPr>
            </a:lvl3pPr>
            <a:lvl4pPr>
              <a:buFontTx/>
              <a:buNone/>
              <a:defRPr>
                <a:solidFill>
                  <a:srgbClr val="000000"/>
                </a:solidFill>
              </a:defRPr>
            </a:lvl4pPr>
            <a:lvl5pPr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7E4916-ACF0-024A-94D7-C75BAFD54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58" y="2333834"/>
            <a:ext cx="612255" cy="49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00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DBF7936-EA11-7342-98F2-CF0327E08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7" y="598828"/>
            <a:ext cx="12190981" cy="13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50" b="1">
                <a:solidFill>
                  <a:srgbClr val="5153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6C6CBD-ACBB-CE44-A316-287E0C54CC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8023" y="2365973"/>
            <a:ext cx="15982350" cy="61815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1114288" indent="-428625">
              <a:buClr>
                <a:srgbClr val="1E2856"/>
              </a:buClr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2pPr>
            <a:lvl3pPr marL="1799951" indent="-428625">
              <a:buFont typeface="Wingdings" pitchFamily="2" charset="2"/>
              <a:buChar char="Ø"/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242421-29A1-1B41-8154-DDEBB59D8A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82" y="1014929"/>
            <a:ext cx="620207" cy="49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50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DBF7936-EA11-7342-98F2-CF0327E08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7" y="598828"/>
            <a:ext cx="12190981" cy="13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50" b="1">
                <a:solidFill>
                  <a:srgbClr val="5153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6C6CBD-ACBB-CE44-A316-287E0C54CC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8023" y="2365973"/>
            <a:ext cx="15982350" cy="61815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1114288" indent="-428625">
              <a:buClr>
                <a:srgbClr val="00A28D"/>
              </a:buClr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2pPr>
            <a:lvl3pPr marL="1799951" indent="-428625">
              <a:buFont typeface="Wingdings" pitchFamily="2" charset="2"/>
              <a:buChar char="Ø"/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242421-29A1-1B41-8154-DDEBB59D8A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57" y="1014929"/>
            <a:ext cx="612255" cy="49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13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DBF7936-EA11-7342-98F2-CF0327E08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7" y="598828"/>
            <a:ext cx="12190981" cy="13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50" b="1">
                <a:solidFill>
                  <a:srgbClr val="5153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6C6CBD-ACBB-CE44-A316-287E0C54CC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8023" y="2365973"/>
            <a:ext cx="15982350" cy="61815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1114288" indent="-428625">
              <a:buClr>
                <a:srgbClr val="D6AB2A"/>
              </a:buClr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2pPr>
            <a:lvl3pPr marL="1799951" indent="-428625">
              <a:buFont typeface="Wingdings" pitchFamily="2" charset="2"/>
              <a:buChar char="Ø"/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242421-29A1-1B41-8154-DDEBB59D8A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82" y="1014929"/>
            <a:ext cx="620207" cy="49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44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DBF7936-EA11-7342-98F2-CF0327E08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7" y="598828"/>
            <a:ext cx="12190981" cy="13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50" b="1">
                <a:solidFill>
                  <a:srgbClr val="5153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6C6CBD-ACBB-CE44-A316-287E0C54CC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8023" y="2365973"/>
            <a:ext cx="15982350" cy="61815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1114288" indent="-428625">
              <a:buClr>
                <a:srgbClr val="EE3A25"/>
              </a:buClr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2pPr>
            <a:lvl3pPr marL="1799951" indent="-428625">
              <a:buFont typeface="Wingdings" pitchFamily="2" charset="2"/>
              <a:buChar char="Ø"/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242421-29A1-1B41-8154-DDEBB59D8A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57" y="1014929"/>
            <a:ext cx="612255" cy="49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7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DBF7936-EA11-7342-98F2-CF0327E08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7" y="598828"/>
            <a:ext cx="12190981" cy="13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50" b="1">
                <a:solidFill>
                  <a:srgbClr val="5153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6C6CBD-ACBB-CE44-A316-287E0C54CC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8023" y="2365973"/>
            <a:ext cx="15982350" cy="61815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1114288" indent="-428625">
              <a:buClr>
                <a:srgbClr val="61BB4B"/>
              </a:buClr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2pPr>
            <a:lvl3pPr marL="1799951" indent="-428625">
              <a:buFont typeface="Wingdings" pitchFamily="2" charset="2"/>
              <a:buChar char="Ø"/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242421-29A1-1B41-8154-DDEBB59D8A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57" y="1014929"/>
            <a:ext cx="612255" cy="49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77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DBF7936-EA11-7342-98F2-CF0327E08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7" y="598828"/>
            <a:ext cx="12190981" cy="13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50" b="1">
                <a:solidFill>
                  <a:srgbClr val="5153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6C6CBD-ACBB-CE44-A316-287E0C54CC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8023" y="2365973"/>
            <a:ext cx="15982350" cy="61815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1114288" indent="-428625">
              <a:buClr>
                <a:srgbClr val="109449"/>
              </a:buClr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2pPr>
            <a:lvl3pPr marL="1799951" indent="-428625">
              <a:buFont typeface="Wingdings" pitchFamily="2" charset="2"/>
              <a:buChar char="Ø"/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242421-29A1-1B41-8154-DDEBB59D8A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57" y="1014929"/>
            <a:ext cx="612255" cy="49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13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3">
            <a:extLst>
              <a:ext uri="{FF2B5EF4-FFF2-40B4-BE49-F238E27FC236}">
                <a16:creationId xmlns:a16="http://schemas.microsoft.com/office/drawing/2014/main" id="{04D4EB8A-611E-9744-A690-F9D73813F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627" y="720090"/>
            <a:ext cx="6787031" cy="922326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>
            <a:lvl1pPr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2FD143E-B5DF-104B-9114-0EE6B1ADA0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3267" y="2124636"/>
            <a:ext cx="16043325" cy="6009715"/>
          </a:xfrm>
        </p:spPr>
        <p:txBody>
          <a:bodyPr>
            <a:normAutofit/>
          </a:bodyPr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2100">
                <a:solidFill>
                  <a:srgbClr val="000000"/>
                </a:solidFill>
              </a:defRPr>
            </a:lvl2pPr>
            <a:lvl3pPr>
              <a:defRPr sz="2100">
                <a:solidFill>
                  <a:srgbClr val="000000"/>
                </a:solidFill>
              </a:defRPr>
            </a:lvl3pPr>
            <a:lvl4pPr>
              <a:defRPr sz="2100">
                <a:solidFill>
                  <a:srgbClr val="000000"/>
                </a:solidFill>
              </a:defRPr>
            </a:lvl4pPr>
            <a:lvl5pPr>
              <a:defRPr sz="2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285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photo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C9EFA-C517-CF45-8A11-6251C19F24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2460479"/>
            <a:ext cx="15773400" cy="3440907"/>
          </a:xfrm>
        </p:spPr>
        <p:txBody>
          <a:bodyPr anchor="b">
            <a:normAutofit/>
          </a:bodyPr>
          <a:lstStyle>
            <a:lvl1pPr>
              <a:defRPr sz="5399"/>
            </a:lvl1pPr>
          </a:lstStyle>
          <a:p>
            <a:r>
              <a:rPr lang="en-US"/>
              <a:t>Click to edit Master section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2FD81-98E4-B146-B7CA-493CEB8F18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57300" y="5941868"/>
            <a:ext cx="15773400" cy="172377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628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2pPr>
            <a:lvl3pPr marL="1371257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3pPr>
            <a:lvl4pPr marL="2056886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4pPr>
            <a:lvl5pPr marL="2742515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5pPr>
            <a:lvl6pPr marL="3428143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6pPr>
            <a:lvl7pPr marL="4113771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7pPr>
            <a:lvl8pPr marL="479940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8pPr>
            <a:lvl9pPr marL="5485028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section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1F269-B223-DA47-A096-BAD7A9573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326"/>
            <a:fld id="{5A8BA510-60E4-0F4F-8E27-ACEC053DD05C}" type="slidenum">
              <a:rPr lang="en-US" sz="2700" smtClean="0">
                <a:solidFill>
                  <a:srgbClr val="737572"/>
                </a:solidFill>
              </a:rPr>
              <a:pPr defTabSz="1371326"/>
              <a:t>‹#›</a:t>
            </a:fld>
            <a:endParaRPr lang="en-US" sz="2700" dirty="0">
              <a:solidFill>
                <a:srgbClr val="7375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40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72BF9-BBF4-1145-B0A4-807B51C27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F4E7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CCAB2-4567-7B4E-A782-DC9E371A2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1" y="2738438"/>
            <a:ext cx="15773400" cy="5576888"/>
          </a:xfrm>
        </p:spPr>
        <p:txBody>
          <a:bodyPr/>
          <a:lstStyle>
            <a:lvl1pPr>
              <a:buClr>
                <a:srgbClr val="1F4E79"/>
              </a:buClr>
              <a:defRPr/>
            </a:lvl1pPr>
            <a:lvl2pPr>
              <a:buClr>
                <a:srgbClr val="1F4E79"/>
              </a:buClr>
              <a:defRPr/>
            </a:lvl2pPr>
            <a:lvl3pPr>
              <a:buClr>
                <a:srgbClr val="1F4E79"/>
              </a:buClr>
              <a:defRPr/>
            </a:lvl3pPr>
            <a:lvl4pPr>
              <a:buClr>
                <a:srgbClr val="1F4E79"/>
              </a:buClr>
              <a:defRPr/>
            </a:lvl4pPr>
            <a:lvl5pPr>
              <a:buClr>
                <a:srgbClr val="1F4E79"/>
              </a:buClr>
              <a:defRPr sz="2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35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:\Graphics\Presentations\2015\fuller_teresa\second_round_4x3\images\sun_set_plan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2352" y="0"/>
            <a:ext cx="710565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M:\Graphics\Presentations\2015\fuller_teresa\FAA-ATO_signature\FAA-ATO_signature_blue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03" y="507209"/>
            <a:ext cx="5775326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51"/>
          <p:cNvSpPr txBox="1">
            <a:spLocks noChangeArrowheads="1"/>
          </p:cNvSpPr>
          <p:nvPr userDrawn="1"/>
        </p:nvSpPr>
        <p:spPr bwMode="auto">
          <a:xfrm>
            <a:off x="854078" y="6793707"/>
            <a:ext cx="282575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</a:rPr>
              <a:t>Presented to:</a:t>
            </a:r>
          </a:p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tabLst>
                <a:tab pos="2057400" algn="l"/>
              </a:tabLst>
              <a:defRPr/>
            </a:pPr>
            <a:r>
              <a:rPr lang="en-US" sz="2400" dirty="0">
                <a:solidFill>
                  <a:srgbClr val="FFFFFF"/>
                </a:solidFill>
              </a:rPr>
              <a:t>By:</a:t>
            </a:r>
          </a:p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tabLst>
                <a:tab pos="2057400" algn="l"/>
              </a:tabLst>
              <a:defRPr/>
            </a:pPr>
            <a:endParaRPr lang="en-US" sz="2400" dirty="0">
              <a:solidFill>
                <a:srgbClr val="FFFFFF"/>
              </a:solidFill>
            </a:endParaRPr>
          </a:p>
          <a:p>
            <a:pPr algn="r" eaLnBrk="1" fontAlgn="base" hangingPunct="1">
              <a:spcAft>
                <a:spcPct val="0"/>
              </a:spcAft>
              <a:tabLst>
                <a:tab pos="2057400" algn="l"/>
              </a:tabLst>
              <a:defRPr/>
            </a:pPr>
            <a:r>
              <a:rPr lang="en-US" sz="2400" dirty="0">
                <a:solidFill>
                  <a:srgbClr val="FFFFFF"/>
                </a:solidFill>
              </a:rPr>
              <a:t>Date:</a:t>
            </a:r>
          </a:p>
        </p:txBody>
      </p: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92176" y="469107"/>
            <a:ext cx="9966324" cy="20931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898528" y="2631282"/>
            <a:ext cx="9902825" cy="2628900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Select to edit master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47608" y="6792836"/>
            <a:ext cx="6826614" cy="2122565"/>
          </a:xfrm>
        </p:spPr>
        <p:txBody>
          <a:bodyPr/>
          <a:lstStyle>
            <a:lvl1pPr marL="0" indent="0">
              <a:spcBef>
                <a:spcPts val="144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84944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:\Graphics\Presentations\2013_Air_Shuttle\Air_shuttle_cov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2352" y="0"/>
            <a:ext cx="710565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51"/>
          <p:cNvSpPr txBox="1">
            <a:spLocks noChangeArrowheads="1"/>
          </p:cNvSpPr>
          <p:nvPr userDrawn="1"/>
        </p:nvSpPr>
        <p:spPr bwMode="auto">
          <a:xfrm>
            <a:off x="854078" y="6793707"/>
            <a:ext cx="282575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</a:rPr>
              <a:t>Presented to:</a:t>
            </a:r>
          </a:p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tabLst>
                <a:tab pos="2057400" algn="l"/>
              </a:tabLst>
              <a:defRPr/>
            </a:pPr>
            <a:r>
              <a:rPr lang="en-US" sz="2400" dirty="0">
                <a:solidFill>
                  <a:srgbClr val="FFFFFF"/>
                </a:solidFill>
              </a:rPr>
              <a:t>By:</a:t>
            </a:r>
          </a:p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tabLst>
                <a:tab pos="2057400" algn="l"/>
              </a:tabLst>
              <a:defRPr/>
            </a:pPr>
            <a:endParaRPr lang="en-US" sz="2400" dirty="0">
              <a:solidFill>
                <a:srgbClr val="FFFFFF"/>
              </a:solidFill>
            </a:endParaRPr>
          </a:p>
          <a:p>
            <a:pPr algn="r" eaLnBrk="1" fontAlgn="base" hangingPunct="1">
              <a:spcAft>
                <a:spcPct val="0"/>
              </a:spcAft>
              <a:tabLst>
                <a:tab pos="2057400" algn="l"/>
              </a:tabLst>
              <a:defRPr/>
            </a:pPr>
            <a:r>
              <a:rPr lang="en-US" sz="2400" dirty="0">
                <a:solidFill>
                  <a:srgbClr val="FFFFFF"/>
                </a:solidFill>
              </a:rPr>
              <a:t>Date:</a:t>
            </a:r>
          </a:p>
        </p:txBody>
      </p:sp>
      <p:pic>
        <p:nvPicPr>
          <p:cNvPr id="7" name="Picture 14" descr="M:\Graphics\Presentations\2015\fuller_teresa\First_round\FAA-ATO_signature\FAA-ATO_signature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03" y="507209"/>
            <a:ext cx="5775326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92176" y="469107"/>
            <a:ext cx="9966324" cy="20931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898528" y="2631282"/>
            <a:ext cx="9902825" cy="2628900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Select to edit master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47608" y="6792836"/>
            <a:ext cx="6826614" cy="2122565"/>
          </a:xfrm>
        </p:spPr>
        <p:txBody>
          <a:bodyPr/>
          <a:lstStyle>
            <a:lvl1pPr marL="0" indent="0">
              <a:spcBef>
                <a:spcPts val="144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8762775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:\Graphics\Presentations\2015\fuller_teresa\second_round_4x3\images\sun_set_plan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2352" y="0"/>
            <a:ext cx="710565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M:\Graphics\Presentations\2015\fuller_teresa\FAA-ATO_signature\FAA-ATO_signature_blue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03" y="507209"/>
            <a:ext cx="5775326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51"/>
          <p:cNvSpPr txBox="1">
            <a:spLocks noChangeArrowheads="1"/>
          </p:cNvSpPr>
          <p:nvPr userDrawn="1"/>
        </p:nvSpPr>
        <p:spPr bwMode="auto">
          <a:xfrm>
            <a:off x="854078" y="6793707"/>
            <a:ext cx="282575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</a:rPr>
              <a:t>Presented to:</a:t>
            </a:r>
          </a:p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tabLst>
                <a:tab pos="2057400" algn="l"/>
              </a:tabLst>
              <a:defRPr/>
            </a:pPr>
            <a:r>
              <a:rPr lang="en-US" sz="2400" dirty="0">
                <a:solidFill>
                  <a:srgbClr val="FFFFFF"/>
                </a:solidFill>
              </a:rPr>
              <a:t>By:</a:t>
            </a:r>
          </a:p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tabLst>
                <a:tab pos="2057400" algn="l"/>
              </a:tabLst>
              <a:defRPr/>
            </a:pPr>
            <a:endParaRPr lang="en-US" sz="2400" dirty="0">
              <a:solidFill>
                <a:srgbClr val="FFFFFF"/>
              </a:solidFill>
            </a:endParaRPr>
          </a:p>
          <a:p>
            <a:pPr algn="r" eaLnBrk="1" fontAlgn="base" hangingPunct="1">
              <a:spcAft>
                <a:spcPct val="0"/>
              </a:spcAft>
              <a:tabLst>
                <a:tab pos="2057400" algn="l"/>
              </a:tabLst>
              <a:defRPr/>
            </a:pPr>
            <a:r>
              <a:rPr lang="en-US" sz="2400" dirty="0">
                <a:solidFill>
                  <a:srgbClr val="FFFFFF"/>
                </a:solidFill>
              </a:rPr>
              <a:t>Date:</a:t>
            </a:r>
          </a:p>
        </p:txBody>
      </p: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92176" y="469107"/>
            <a:ext cx="9966324" cy="20931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898528" y="2631282"/>
            <a:ext cx="9902825" cy="2628900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Select to edit master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47608" y="6792836"/>
            <a:ext cx="6826614" cy="2122565"/>
          </a:xfrm>
        </p:spPr>
        <p:txBody>
          <a:bodyPr/>
          <a:lstStyle>
            <a:lvl1pPr marL="0" indent="0">
              <a:spcBef>
                <a:spcPts val="144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9093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:\Graphics\Presentations\2013_Air_Shuttle\Air_shuttle_cov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2352" y="0"/>
            <a:ext cx="710565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51"/>
          <p:cNvSpPr txBox="1">
            <a:spLocks noChangeArrowheads="1"/>
          </p:cNvSpPr>
          <p:nvPr userDrawn="1"/>
        </p:nvSpPr>
        <p:spPr bwMode="auto">
          <a:xfrm>
            <a:off x="854078" y="6793707"/>
            <a:ext cx="282575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</a:rPr>
              <a:t>Presented to:</a:t>
            </a:r>
          </a:p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tabLst>
                <a:tab pos="2057400" algn="l"/>
              </a:tabLst>
              <a:defRPr/>
            </a:pPr>
            <a:r>
              <a:rPr lang="en-US" sz="2400" dirty="0">
                <a:solidFill>
                  <a:srgbClr val="FFFFFF"/>
                </a:solidFill>
              </a:rPr>
              <a:t>By:</a:t>
            </a:r>
          </a:p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tabLst>
                <a:tab pos="2057400" algn="l"/>
              </a:tabLst>
              <a:defRPr/>
            </a:pPr>
            <a:endParaRPr lang="en-US" sz="2400" dirty="0">
              <a:solidFill>
                <a:srgbClr val="FFFFFF"/>
              </a:solidFill>
            </a:endParaRPr>
          </a:p>
          <a:p>
            <a:pPr algn="r" eaLnBrk="1" fontAlgn="base" hangingPunct="1">
              <a:spcAft>
                <a:spcPct val="0"/>
              </a:spcAft>
              <a:tabLst>
                <a:tab pos="2057400" algn="l"/>
              </a:tabLst>
              <a:defRPr/>
            </a:pPr>
            <a:r>
              <a:rPr lang="en-US" sz="2400" dirty="0">
                <a:solidFill>
                  <a:srgbClr val="FFFFFF"/>
                </a:solidFill>
              </a:rPr>
              <a:t>Date:</a:t>
            </a:r>
          </a:p>
        </p:txBody>
      </p:sp>
      <p:pic>
        <p:nvPicPr>
          <p:cNvPr id="7" name="Picture 14" descr="M:\Graphics\Presentations\2015\fuller_teresa\First_round\FAA-ATO_signature\FAA-ATO_signature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03" y="507209"/>
            <a:ext cx="5775326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92176" y="469107"/>
            <a:ext cx="9966324" cy="20931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898528" y="2631282"/>
            <a:ext cx="9902825" cy="2628900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Select to edit master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47608" y="6792836"/>
            <a:ext cx="6826614" cy="2122565"/>
          </a:xfrm>
        </p:spPr>
        <p:txBody>
          <a:bodyPr/>
          <a:lstStyle>
            <a:lvl1pPr marL="0" indent="0">
              <a:spcBef>
                <a:spcPts val="144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806793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2" y="2396140"/>
            <a:ext cx="16100426" cy="65865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1330066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 userDrawn="1"/>
        </p:nvSpPr>
        <p:spPr bwMode="auto">
          <a:xfrm flipV="1">
            <a:off x="0" y="2"/>
            <a:ext cx="18288000" cy="9053513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altLang="en-US" sz="36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395049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 userDrawn="1"/>
        </p:nvSpPr>
        <p:spPr bwMode="auto">
          <a:xfrm flipV="1">
            <a:off x="0" y="2"/>
            <a:ext cx="18288000" cy="9053513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altLang="en-US" sz="36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/>
          <a:lstStyle>
            <a:lvl1pPr algn="l">
              <a:defRPr sz="5400" b="1" cap="all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7177280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/>
          <a:lstStyle>
            <a:lvl1pPr algn="l">
              <a:defRPr sz="5400" b="1" cap="all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8686273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/>
          <a:lstStyle>
            <a:lvl1pPr algn="l">
              <a:defRPr sz="5400" b="1" cap="all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416314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 userDrawn="1"/>
        </p:nvSpPr>
        <p:spPr bwMode="auto">
          <a:xfrm flipV="1">
            <a:off x="0" y="2"/>
            <a:ext cx="18288000" cy="9053513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altLang="en-US" sz="36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/>
          <a:lstStyle>
            <a:lvl1pPr algn="l">
              <a:defRPr sz="5400" b="1" cap="all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>
                    <a:lumMod val="75000"/>
                  </a:schemeClr>
                </a:solidFill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209451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1" y="2262190"/>
            <a:ext cx="7896227" cy="6586538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91627" y="2262190"/>
            <a:ext cx="7899399" cy="6586538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2352627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 userDrawn="1"/>
        </p:nvSpPr>
        <p:spPr bwMode="auto">
          <a:xfrm flipV="1">
            <a:off x="0" y="2"/>
            <a:ext cx="18288000" cy="9053513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altLang="en-US" sz="36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1" y="2262190"/>
            <a:ext cx="7896227" cy="658653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  <a:lvl2pPr>
              <a:defRPr sz="2700"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2100"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 sz="2100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91627" y="2262190"/>
            <a:ext cx="7899399" cy="658653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  <a:lvl2pPr>
              <a:defRPr sz="2700"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2100"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 sz="2100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7086848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11957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5"/>
            <a:ext cx="8080376" cy="568379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5"/>
            <a:ext cx="8083550" cy="568379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2271610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 userDrawn="1"/>
        </p:nvSpPr>
        <p:spPr bwMode="auto">
          <a:xfrm flipV="1">
            <a:off x="0" y="2"/>
            <a:ext cx="18288000" cy="9053513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altLang="en-US" sz="36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11957"/>
            <a:ext cx="16459200" cy="1714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2700" b="1">
                <a:solidFill>
                  <a:schemeClr val="bg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 sz="21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2700" b="1">
                <a:solidFill>
                  <a:schemeClr val="bg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 sz="21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110304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6977205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ChangeArrowheads="1"/>
          </p:cNvSpPr>
          <p:nvPr userDrawn="1"/>
        </p:nvSpPr>
        <p:spPr bwMode="auto">
          <a:xfrm flipV="1">
            <a:off x="0" y="2"/>
            <a:ext cx="18288000" cy="9053513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altLang="en-US" sz="36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7094584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753649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 userDrawn="1"/>
        </p:nvSpPr>
        <p:spPr bwMode="auto">
          <a:xfrm flipV="1">
            <a:off x="0" y="2"/>
            <a:ext cx="18288000" cy="9053513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alt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66505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527389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6834399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494216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 userDrawn="1"/>
        </p:nvSpPr>
        <p:spPr bwMode="auto">
          <a:xfrm flipV="1">
            <a:off x="0" y="2"/>
            <a:ext cx="18288000" cy="9053513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altLang="en-US" sz="36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000"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 sz="27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>
                <a:solidFill>
                  <a:schemeClr val="bg1">
                    <a:lumMod val="75000"/>
                  </a:schemeClr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202809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6934764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653027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7784871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238021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 userDrawn="1"/>
        </p:nvSpPr>
        <p:spPr bwMode="auto">
          <a:xfrm flipV="1">
            <a:off x="0" y="2"/>
            <a:ext cx="18288000" cy="9053513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altLang="en-US" sz="36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078068"/>
            <a:ext cx="10972800" cy="850107"/>
          </a:xfrm>
        </p:spPr>
        <p:txBody>
          <a:bodyPr anchor="b"/>
          <a:lstStyle>
            <a:lvl1pPr algn="l">
              <a:defRPr sz="30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796331"/>
            <a:ext cx="10972800" cy="6172200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>
                    <a:lumMod val="75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7928175"/>
            <a:ext cx="10972800" cy="1207293"/>
          </a:xfrm>
        </p:spPr>
        <p:txBody>
          <a:bodyPr/>
          <a:lstStyle>
            <a:lvl1pPr marL="0" indent="0">
              <a:buNone/>
              <a:defRPr sz="2100">
                <a:solidFill>
                  <a:schemeClr val="bg1">
                    <a:lumMod val="75000"/>
                  </a:schemeClr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0315817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5244142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566778" y="516732"/>
            <a:ext cx="4235450" cy="833199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2" y="516732"/>
            <a:ext cx="12404726" cy="83319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4096645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1" y="516732"/>
            <a:ext cx="16944977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2" y="2262190"/>
            <a:ext cx="16100426" cy="6586538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381489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 userDrawn="1"/>
        </p:nvSpPr>
        <p:spPr bwMode="auto">
          <a:xfrm flipV="1">
            <a:off x="0" y="2"/>
            <a:ext cx="18288000" cy="9053513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altLang="en-US" sz="36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1" y="516732"/>
            <a:ext cx="16944977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2" y="2262190"/>
            <a:ext cx="16100426" cy="65865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4943862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 userDrawn="1"/>
        </p:nvSpPr>
        <p:spPr bwMode="auto">
          <a:xfrm flipV="1">
            <a:off x="0" y="2"/>
            <a:ext cx="18288000" cy="9053513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altLang="en-US" sz="36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1" y="250596"/>
            <a:ext cx="16944977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5174" y="1289714"/>
            <a:ext cx="4643510" cy="76359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0"/>
          </p:nvPr>
        </p:nvSpPr>
        <p:spPr>
          <a:xfrm>
            <a:off x="12707816" y="1289714"/>
            <a:ext cx="4665785" cy="76359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14178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1" y="250596"/>
            <a:ext cx="16944977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5174" y="1289714"/>
            <a:ext cx="4643510" cy="76359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0"/>
          </p:nvPr>
        </p:nvSpPr>
        <p:spPr>
          <a:xfrm>
            <a:off x="12707816" y="1289714"/>
            <a:ext cx="4665785" cy="76359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0474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3F169-7269-491A-BB3A-05538DCEA892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682EB-CEB4-40B7-83C8-20FA4EFB6C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286000" y="1028700"/>
            <a:ext cx="12801600" cy="5212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0" y="9053515"/>
            <a:ext cx="18288000" cy="1223963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25"/>
          <p:cNvGrpSpPr>
            <a:grpSpLocks/>
          </p:cNvGrpSpPr>
          <p:nvPr userDrawn="1"/>
        </p:nvGrpSpPr>
        <p:grpSpPr bwMode="auto">
          <a:xfrm>
            <a:off x="12653396" y="9205919"/>
            <a:ext cx="3317876" cy="990601"/>
            <a:chOff x="3596" y="3859"/>
            <a:chExt cx="1045" cy="416"/>
          </a:xfrm>
        </p:grpSpPr>
        <p:pic>
          <p:nvPicPr>
            <p:cNvPr id="11" name="Picture 26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18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85000"/>
                </a:lnSpc>
                <a:defRPr/>
              </a:pPr>
              <a:r>
                <a:rPr lang="en-US" sz="1800" b="1" dirty="0">
                  <a:solidFill>
                    <a:srgbClr val="FFFFFF"/>
                  </a:solidFill>
                  <a:cs typeface="Arial" pitchFamily="34" charset="0"/>
                </a:rPr>
                <a:t>Federal Aviation</a:t>
              </a:r>
            </a:p>
            <a:p>
              <a:pPr>
                <a:lnSpc>
                  <a:spcPct val="85000"/>
                </a:lnSpc>
                <a:defRPr/>
              </a:pPr>
              <a:r>
                <a:rPr lang="en-US" sz="1800" b="1" dirty="0">
                  <a:solidFill>
                    <a:srgbClr val="FFFFFF"/>
                  </a:solidFill>
                  <a:cs typeface="Arial" pitchFamily="34" charset="0"/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94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/>
          </a:p>
        </p:txBody>
      </p:sp>
      <p:sp>
        <p:nvSpPr>
          <p:cNvPr id="13" name="Rectangle 12"/>
          <p:cNvSpPr/>
          <p:nvPr/>
        </p:nvSpPr>
        <p:spPr>
          <a:xfrm>
            <a:off x="0" y="3978467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/>
          </a:p>
        </p:txBody>
      </p:sp>
      <p:sp>
        <p:nvSpPr>
          <p:cNvPr id="14" name="Oval 13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7591" y="7578820"/>
            <a:ext cx="11274020" cy="1323179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tx2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3F169-7269-491A-BB3A-05538DCEA892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682EB-CEB4-40B7-83C8-20FA4EFB6C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5164" y="4698436"/>
            <a:ext cx="14350701" cy="2689751"/>
          </a:xfrm>
          <a:effectLst/>
        </p:spPr>
        <p:txBody>
          <a:bodyPr>
            <a:noAutofit/>
          </a:bodyPr>
          <a:lstStyle>
            <a:lvl1pPr marL="960120" indent="-685800" algn="l">
              <a:defRPr sz="8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2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image" Target="../media/image11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58" r:id="rId11"/>
    <p:sldLayoutId id="214748371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8406" y="2738438"/>
            <a:ext cx="15982295" cy="5939485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048406" y="1181758"/>
            <a:ext cx="12156683" cy="13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253BD4-5087-D331-EE55-00B53E16A2E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6186" y="9029700"/>
            <a:ext cx="2609194" cy="8721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A0D24B2-C8FD-A7F9-5299-BCEBEB85CF3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/>
        </p:blipFill>
        <p:spPr>
          <a:xfrm>
            <a:off x="15240000" y="270896"/>
            <a:ext cx="2665380" cy="75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6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hf sldNum="0" hdr="0" ftr="0" dt="0"/>
  <p:txStyles>
    <p:titleStyle>
      <a:lvl1pPr algn="l" defTabSz="1371326" rtl="0" eaLnBrk="1" latinLnBrk="0" hangingPunct="1">
        <a:lnSpc>
          <a:spcPct val="90000"/>
        </a:lnSpc>
        <a:spcBef>
          <a:spcPct val="0"/>
        </a:spcBef>
        <a:buNone/>
        <a:defRPr lang="en-US" sz="4500" b="0" i="0" kern="1200">
          <a:solidFill>
            <a:srgbClr val="000000"/>
          </a:solidFill>
          <a:latin typeface="Acumin Pro Light" panose="020B0404020202020204" pitchFamily="34" charset="77"/>
          <a:ea typeface="Acumin Pro Light" panose="020B0404020202020204" pitchFamily="34" charset="77"/>
          <a:cs typeface="Acumin Pro Light" panose="020B0404020202020204" pitchFamily="34" charset="77"/>
        </a:defRPr>
      </a:lvl1pPr>
    </p:titleStyle>
    <p:bodyStyle>
      <a:lvl1pPr marL="0" indent="0" algn="l" defTabSz="1371326" rtl="0" eaLnBrk="1" latinLnBrk="0" hangingPunct="1">
        <a:lnSpc>
          <a:spcPct val="90000"/>
        </a:lnSpc>
        <a:spcBef>
          <a:spcPts val="1500"/>
        </a:spcBef>
        <a:buFont typeface="Arial" charset="0"/>
        <a:buNone/>
        <a:defRPr lang="en-US" sz="3600" b="0" i="0" kern="1200" dirty="0" smtClean="0">
          <a:solidFill>
            <a:srgbClr val="000000"/>
          </a:solidFill>
          <a:effectLst/>
          <a:latin typeface="Acumin Pro Light" panose="020B0404020202020204" pitchFamily="34" charset="77"/>
          <a:ea typeface="Acumin Pro Light" panose="020B0404020202020204" pitchFamily="34" charset="77"/>
          <a:cs typeface="Acumin Pro Light" panose="020B0404020202020204" pitchFamily="34" charset="77"/>
        </a:defRPr>
      </a:lvl1pPr>
      <a:lvl2pPr marL="685663" indent="0" algn="l" defTabSz="1371326" rtl="0" eaLnBrk="1" latinLnBrk="0" hangingPunct="1">
        <a:lnSpc>
          <a:spcPct val="90000"/>
        </a:lnSpc>
        <a:spcBef>
          <a:spcPts val="750"/>
        </a:spcBef>
        <a:buFont typeface="Arial" charset="0"/>
        <a:buNone/>
        <a:defRPr lang="en-US" sz="3000" b="0" i="0" kern="1200" dirty="0" smtClean="0">
          <a:solidFill>
            <a:srgbClr val="000000"/>
          </a:solidFill>
          <a:effectLst/>
          <a:latin typeface="Acumin Pro Light" panose="020B0404020202020204" pitchFamily="34" charset="77"/>
          <a:ea typeface="Acumin Pro Light" panose="020B0404020202020204" pitchFamily="34" charset="77"/>
          <a:cs typeface="Acumin Pro Light" panose="020B0404020202020204" pitchFamily="34" charset="77"/>
        </a:defRPr>
      </a:lvl2pPr>
      <a:lvl3pPr marL="1371326" indent="0" algn="l" defTabSz="1371326" rtl="0" eaLnBrk="1" latinLnBrk="0" hangingPunct="1">
        <a:lnSpc>
          <a:spcPct val="90000"/>
        </a:lnSpc>
        <a:spcBef>
          <a:spcPts val="750"/>
        </a:spcBef>
        <a:buFont typeface="Arial" charset="0"/>
        <a:buNone/>
        <a:defRPr lang="en-US" sz="2700" b="0" i="0" kern="1200" dirty="0" smtClean="0">
          <a:solidFill>
            <a:srgbClr val="000000"/>
          </a:solidFill>
          <a:effectLst/>
          <a:latin typeface="Acumin Pro Light" panose="020B0404020202020204" pitchFamily="34" charset="77"/>
          <a:ea typeface="Acumin Pro Light" panose="020B0404020202020204" pitchFamily="34" charset="77"/>
          <a:cs typeface="Acumin Pro Light" panose="020B0404020202020204" pitchFamily="34" charset="77"/>
        </a:defRPr>
      </a:lvl3pPr>
      <a:lvl4pPr marL="2056988" indent="0" algn="l" defTabSz="1371326" rtl="0" eaLnBrk="1" latinLnBrk="0" hangingPunct="1">
        <a:lnSpc>
          <a:spcPct val="90000"/>
        </a:lnSpc>
        <a:spcBef>
          <a:spcPts val="750"/>
        </a:spcBef>
        <a:buFont typeface="Arial" charset="0"/>
        <a:buNone/>
        <a:defRPr lang="en-US" sz="2400" b="0" i="0" kern="1200" dirty="0" smtClean="0">
          <a:solidFill>
            <a:srgbClr val="000000"/>
          </a:solidFill>
          <a:effectLst/>
          <a:latin typeface="Acumin Pro Light" panose="020B0404020202020204" pitchFamily="34" charset="77"/>
          <a:ea typeface="Acumin Pro Light" panose="020B0404020202020204" pitchFamily="34" charset="77"/>
          <a:cs typeface="Acumin Pro Light" panose="020B0404020202020204" pitchFamily="34" charset="77"/>
        </a:defRPr>
      </a:lvl4pPr>
      <a:lvl5pPr marL="2742651" indent="0" algn="l" defTabSz="1371326" rtl="0" eaLnBrk="1" latinLnBrk="0" hangingPunct="1">
        <a:lnSpc>
          <a:spcPct val="90000"/>
        </a:lnSpc>
        <a:spcBef>
          <a:spcPts val="750"/>
        </a:spcBef>
        <a:buFont typeface="Arial" charset="0"/>
        <a:buNone/>
        <a:defRPr lang="en-US" sz="2400" b="0" i="0" kern="1200" dirty="0">
          <a:solidFill>
            <a:srgbClr val="000000"/>
          </a:solidFill>
          <a:effectLst/>
          <a:latin typeface="Acumin Pro Light" panose="020B0404020202020204" pitchFamily="34" charset="77"/>
          <a:ea typeface="Acumin Pro Light" panose="020B0404020202020204" pitchFamily="34" charset="77"/>
          <a:cs typeface="Acumin Pro Light" panose="020B0404020202020204" pitchFamily="34" charset="77"/>
        </a:defRPr>
      </a:lvl5pPr>
      <a:lvl6pPr marL="3771146" indent="-342832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6808" indent="-342832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471" indent="-342832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135" indent="-342832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326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988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315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977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640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303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57251" y="516732"/>
            <a:ext cx="1694497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2" y="2262190"/>
            <a:ext cx="16100426" cy="658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9372600"/>
            <a:ext cx="3810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2100"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2" y="9372600"/>
            <a:ext cx="5791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2100"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72600"/>
            <a:ext cx="3810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21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807E851-E931-4F9C-8B10-0708EE486A2D}" type="slidenum">
              <a:rPr 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0" y="9053515"/>
            <a:ext cx="18288000" cy="1223963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altLang="en-US" sz="3600" dirty="0">
              <a:solidFill>
                <a:srgbClr val="000000"/>
              </a:solidFill>
            </a:endParaRPr>
          </a:p>
        </p:txBody>
      </p:sp>
      <p:sp>
        <p:nvSpPr>
          <p:cNvPr id="1032" name="Rectangle 17"/>
          <p:cNvSpPr>
            <a:spLocks noChangeArrowheads="1"/>
          </p:cNvSpPr>
          <p:nvPr/>
        </p:nvSpPr>
        <p:spPr bwMode="auto">
          <a:xfrm>
            <a:off x="13881101" y="9458325"/>
            <a:ext cx="3810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7B09C0C0-2918-403E-8C79-67B685EFBCD8}" type="slidenum">
              <a:rPr lang="en-US" altLang="en-US" sz="1800" b="1" smtClean="0">
                <a:solidFill>
                  <a:srgbClr val="FFFFFF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800" b="1" dirty="0">
              <a:solidFill>
                <a:srgbClr val="FFFFFF"/>
              </a:solidFill>
            </a:endParaRPr>
          </a:p>
        </p:txBody>
      </p:sp>
      <p:sp>
        <p:nvSpPr>
          <p:cNvPr id="1034" name="Text Box 29"/>
          <p:cNvSpPr txBox="1">
            <a:spLocks noChangeArrowheads="1"/>
          </p:cNvSpPr>
          <p:nvPr userDrawn="1"/>
        </p:nvSpPr>
        <p:spPr bwMode="auto">
          <a:xfrm>
            <a:off x="898528" y="9463089"/>
            <a:ext cx="95694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 b="1" dirty="0">
                <a:solidFill>
                  <a:srgbClr val="C0C0C0"/>
                </a:solidFill>
              </a:rPr>
              <a:t>AJI SRM Efforts</a:t>
            </a:r>
            <a:endParaRPr lang="en-US" sz="1800" dirty="0">
              <a:solidFill>
                <a:srgbClr val="C0C0C0"/>
              </a:solidFill>
            </a:endParaRPr>
          </a:p>
        </p:txBody>
      </p:sp>
      <p:pic>
        <p:nvPicPr>
          <p:cNvPr id="2" name="Picture 14" descr="M:\Graphics\Presentations\2015\fuller_teresa\First_round\FAA-ATO_signature\FAA-ATO_signature.png"/>
          <p:cNvPicPr>
            <a:picLocks noChangeAspect="1" noChangeArrowheads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7300" y="9194007"/>
            <a:ext cx="4905377" cy="95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96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allAtOnce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1D2F68"/>
          </a:solidFill>
          <a:latin typeface="Arial" charset="0"/>
        </a:defRPr>
      </a:lvl5pPr>
      <a:lvl6pPr marL="685800" algn="l" rtl="0" fontAlgn="base">
        <a:spcBef>
          <a:spcPct val="0"/>
        </a:spcBef>
        <a:spcAft>
          <a:spcPct val="0"/>
        </a:spcAft>
        <a:defRPr sz="6000" b="1">
          <a:solidFill>
            <a:srgbClr val="1D2F68"/>
          </a:solidFill>
          <a:latin typeface="Arial" charset="0"/>
        </a:defRPr>
      </a:lvl6pPr>
      <a:lvl7pPr marL="1371600" algn="l" rtl="0" fontAlgn="base">
        <a:spcBef>
          <a:spcPct val="0"/>
        </a:spcBef>
        <a:spcAft>
          <a:spcPct val="0"/>
        </a:spcAft>
        <a:defRPr sz="6000" b="1">
          <a:solidFill>
            <a:srgbClr val="1D2F68"/>
          </a:solidFill>
          <a:latin typeface="Arial" charset="0"/>
        </a:defRPr>
      </a:lvl7pPr>
      <a:lvl8pPr marL="2057400" algn="l" rtl="0" fontAlgn="base">
        <a:spcBef>
          <a:spcPct val="0"/>
        </a:spcBef>
        <a:spcAft>
          <a:spcPct val="0"/>
        </a:spcAft>
        <a:defRPr sz="6000" b="1">
          <a:solidFill>
            <a:srgbClr val="1D2F68"/>
          </a:solidFill>
          <a:latin typeface="Arial" charset="0"/>
        </a:defRPr>
      </a:lvl8pPr>
      <a:lvl9pPr marL="2743200" algn="l" rtl="0" fontAlgn="base">
        <a:spcBef>
          <a:spcPct val="0"/>
        </a:spcBef>
        <a:spcAft>
          <a:spcPct val="0"/>
        </a:spcAft>
        <a:defRPr sz="6000" b="1">
          <a:solidFill>
            <a:srgbClr val="1D2F68"/>
          </a:solidFill>
          <a:latin typeface="Arial" charset="0"/>
        </a:defRPr>
      </a:lvl9pPr>
    </p:titleStyle>
    <p:bodyStyle>
      <a:lvl1pPr marL="347663" indent="-347663" algn="l" rtl="0" eaLnBrk="0" fontAlgn="base" hangingPunct="0">
        <a:spcBef>
          <a:spcPct val="20000"/>
        </a:spcBef>
        <a:spcAft>
          <a:spcPct val="0"/>
        </a:spcAft>
        <a:buChar char="•"/>
        <a:defRPr sz="3600" b="1">
          <a:solidFill>
            <a:srgbClr val="1D2F68"/>
          </a:solidFill>
          <a:latin typeface="+mn-lt"/>
          <a:ea typeface="+mn-ea"/>
          <a:cs typeface="+mn-cs"/>
        </a:defRPr>
      </a:lvl1pPr>
      <a:lvl2pPr marL="766763" indent="-4191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rgbClr val="1D2F68"/>
          </a:solidFill>
          <a:latin typeface="+mn-lt"/>
        </a:defRPr>
      </a:lvl2pPr>
      <a:lvl3pPr marL="1033463" indent="-2667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1D2F68"/>
          </a:solidFill>
          <a:latin typeface="+mn-lt"/>
        </a:defRPr>
      </a:lvl3pPr>
      <a:lvl4pPr marL="1371600" indent="-338138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1D2F68"/>
          </a:solidFill>
          <a:latin typeface="+mn-lt"/>
        </a:defRPr>
      </a:lvl4pPr>
      <a:lvl5pPr marL="1719263" indent="-2667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1D2F68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svg"/><Relationship Id="rId5" Type="http://schemas.openxmlformats.org/officeDocument/2006/relationships/image" Target="../media/image22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3.png"/><Relationship Id="rId14" Type="http://schemas.openxmlformats.org/officeDocument/2006/relationships/image" Target="../media/image3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svg"/><Relationship Id="rId5" Type="http://schemas.openxmlformats.org/officeDocument/2006/relationships/image" Target="../media/image22.pn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6.sv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svg"/><Relationship Id="rId5" Type="http://schemas.openxmlformats.org/officeDocument/2006/relationships/image" Target="../media/image22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png"/><Relationship Id="rId5" Type="http://schemas.openxmlformats.org/officeDocument/2006/relationships/image" Target="../media/image28.sv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6.png"/><Relationship Id="rId2" Type="http://schemas.openxmlformats.org/officeDocument/2006/relationships/video" Target="https://www.youtube.com/embed/bTfEykjnbek" TargetMode="External"/><Relationship Id="rId1" Type="http://schemas.openxmlformats.org/officeDocument/2006/relationships/video" Target="https://www.youtube.com/embed/i7xCN5hIKpI" TargetMode="External"/><Relationship Id="rId6" Type="http://schemas.openxmlformats.org/officeDocument/2006/relationships/image" Target="../media/image22.sv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2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7.svg"/><Relationship Id="rId5" Type="http://schemas.openxmlformats.org/officeDocument/2006/relationships/image" Target="../media/image67.png"/><Relationship Id="rId10" Type="http://schemas.openxmlformats.org/officeDocument/2006/relationships/image" Target="../media/image81.svg"/><Relationship Id="rId4" Type="http://schemas.openxmlformats.org/officeDocument/2006/relationships/image" Target="../media/image32.svg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svg"/><Relationship Id="rId5" Type="http://schemas.openxmlformats.org/officeDocument/2006/relationships/image" Target="../media/image20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svg"/><Relationship Id="rId5" Type="http://schemas.openxmlformats.org/officeDocument/2006/relationships/image" Target="../media/image32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" y="-25400"/>
            <a:ext cx="18288000" cy="10287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03508" y="8148570"/>
            <a:ext cx="1728836" cy="172883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1" y="2799181"/>
            <a:ext cx="16803643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1"/>
              </a:lnSpc>
            </a:pPr>
            <a:r>
              <a:rPr lang="en-US" sz="7200" b="1" dirty="0">
                <a:solidFill>
                  <a:srgbClr val="FFFFFF"/>
                </a:solidFill>
              </a:rPr>
              <a:t>Airspace Integration of Launch and Reentry Operations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B1E7B796-E211-2AAD-6EE4-672FBB5C1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31" b="80461"/>
          <a:stretch/>
        </p:blipFill>
        <p:spPr>
          <a:xfrm>
            <a:off x="13558054" y="190500"/>
            <a:ext cx="5090907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Risk Assessment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91F6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8CA9861-DACC-E02B-58DE-44F564225F1C}"/>
              </a:ext>
            </a:extLst>
          </p:cNvPr>
          <p:cNvSpPr/>
          <p:nvPr/>
        </p:nvSpPr>
        <p:spPr>
          <a:xfrm>
            <a:off x="1088667" y="2196131"/>
            <a:ext cx="16208734" cy="112043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None/>
            </a:pPr>
            <a:r>
              <a:rPr lang="en-US" sz="3600" b="1" kern="0" dirty="0">
                <a:solidFill>
                  <a:srgbClr val="091F62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Risk Analysis:  </a:t>
            </a:r>
            <a:r>
              <a:rPr lang="en-US" sz="36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Risk contours are developed representing the risk to aircraft operations in the vicinity of launch or reentry operations </a:t>
            </a:r>
            <a:endParaRPr lang="en-US" sz="5400" dirty="0">
              <a:solidFill>
                <a:srgbClr val="000000">
                  <a:alpha val="8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73BF34E4-1E6A-D5B2-2A40-7E979E14DA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99" y="3543300"/>
            <a:ext cx="13084534" cy="63530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F543EF-9EB1-37CF-A0B5-D259D87664F8}"/>
              </a:ext>
            </a:extLst>
          </p:cNvPr>
          <p:cNvSpPr txBox="1"/>
          <p:nvPr/>
        </p:nvSpPr>
        <p:spPr>
          <a:xfrm>
            <a:off x="13672317" y="5223376"/>
            <a:ext cx="36323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Contour = 1x10</a:t>
            </a:r>
            <a:r>
              <a:rPr lang="en-US" sz="21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-8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Risk</a:t>
            </a:r>
          </a:p>
          <a:p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Yellow Contour = 1x10</a:t>
            </a:r>
            <a:r>
              <a:rPr lang="en-US" sz="21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-7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Risk</a:t>
            </a:r>
          </a:p>
          <a:p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Red Contour = 1x10</a:t>
            </a:r>
            <a:r>
              <a:rPr lang="en-US" sz="21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Risk</a:t>
            </a:r>
          </a:p>
          <a:p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Contour = 1x10</a:t>
            </a:r>
            <a:r>
              <a:rPr lang="en-US" sz="21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-5 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</a:p>
        </p:txBody>
      </p:sp>
      <p:pic>
        <p:nvPicPr>
          <p:cNvPr id="13" name="Object 7" descr="preencoded.png">
            <a:extLst>
              <a:ext uri="{FF2B5EF4-FFF2-40B4-BE49-F238E27FC236}">
                <a16:creationId xmlns:a16="http://schemas.microsoft.com/office/drawing/2014/main" id="{D739E93F-9A11-4ADD-9B6D-7FE71C3FF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3400" y="9411267"/>
            <a:ext cx="514221" cy="6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61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Risk Assessment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91F6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8CA9861-DACC-E02B-58DE-44F564225F1C}"/>
              </a:ext>
            </a:extLst>
          </p:cNvPr>
          <p:cNvSpPr/>
          <p:nvPr/>
        </p:nvSpPr>
        <p:spPr>
          <a:xfrm>
            <a:off x="1088666" y="2196131"/>
            <a:ext cx="17199333" cy="112043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None/>
            </a:pPr>
            <a:r>
              <a:rPr lang="en-US" sz="3600" b="1" kern="0" dirty="0">
                <a:solidFill>
                  <a:srgbClr val="091F62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Aircraft Hazard Areas (AHAs):  </a:t>
            </a:r>
            <a:r>
              <a:rPr lang="en-US" sz="36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AHAs are developed to contain the risk contours that represent 1x10</a:t>
            </a:r>
            <a:r>
              <a:rPr lang="en-US" sz="3600" kern="0" baseline="3000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-6</a:t>
            </a:r>
            <a:r>
              <a:rPr lang="en-US" sz="36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 risk to aircraft operations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A743393-2E9B-5DAF-D9CD-99FD7624F8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67" y="3543300"/>
            <a:ext cx="13262333" cy="64354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9185DA-F4C1-6154-E4FD-AAAC199E0D07}"/>
              </a:ext>
            </a:extLst>
          </p:cNvPr>
          <p:cNvSpPr txBox="1"/>
          <p:nvPr/>
        </p:nvSpPr>
        <p:spPr>
          <a:xfrm>
            <a:off x="3276600" y="4971491"/>
            <a:ext cx="2416302" cy="4154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Line/Box = AHA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AA7FF0-AE33-07EC-6539-36DDF658A36C}"/>
              </a:ext>
            </a:extLst>
          </p:cNvPr>
          <p:cNvCxnSpPr/>
          <p:nvPr/>
        </p:nvCxnSpPr>
        <p:spPr>
          <a:xfrm flipH="1">
            <a:off x="2708146" y="5403318"/>
            <a:ext cx="581055" cy="7981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406B66-E711-A343-9897-1F5D309EFF91}"/>
              </a:ext>
            </a:extLst>
          </p:cNvPr>
          <p:cNvCxnSpPr/>
          <p:nvPr/>
        </p:nvCxnSpPr>
        <p:spPr>
          <a:xfrm>
            <a:off x="5719796" y="5386989"/>
            <a:ext cx="941394" cy="7981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406C63A-F164-5502-82EF-9FB75ED29BA1}"/>
              </a:ext>
            </a:extLst>
          </p:cNvPr>
          <p:cNvSpPr txBox="1"/>
          <p:nvPr/>
        </p:nvSpPr>
        <p:spPr>
          <a:xfrm>
            <a:off x="13585135" y="5452351"/>
            <a:ext cx="36323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Contour = 1x10</a:t>
            </a:r>
            <a:r>
              <a:rPr lang="en-US" sz="21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-8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Risk</a:t>
            </a:r>
          </a:p>
          <a:p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Yellow Contour = 1x10</a:t>
            </a:r>
            <a:r>
              <a:rPr lang="en-US" sz="21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-7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Risk</a:t>
            </a:r>
          </a:p>
          <a:p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Red Contour = 1x10</a:t>
            </a:r>
            <a:r>
              <a:rPr lang="en-US" sz="21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Risk</a:t>
            </a:r>
          </a:p>
          <a:p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Contour = 1x10</a:t>
            </a:r>
            <a:r>
              <a:rPr lang="en-US" sz="21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-5 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</a:p>
        </p:txBody>
      </p:sp>
      <p:pic>
        <p:nvPicPr>
          <p:cNvPr id="20" name="Object 7" descr="preencoded.png">
            <a:extLst>
              <a:ext uri="{FF2B5EF4-FFF2-40B4-BE49-F238E27FC236}">
                <a16:creationId xmlns:a16="http://schemas.microsoft.com/office/drawing/2014/main" id="{F6EADD3C-AA6C-4B8C-8687-063CBD0F0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3400" y="9411267"/>
            <a:ext cx="514221" cy="6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2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Risk Assessment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91F6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8CA9861-DACC-E02B-58DE-44F564225F1C}"/>
              </a:ext>
            </a:extLst>
          </p:cNvPr>
          <p:cNvSpPr/>
          <p:nvPr/>
        </p:nvSpPr>
        <p:spPr>
          <a:xfrm>
            <a:off x="1088666" y="1815354"/>
            <a:ext cx="17199333" cy="11204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None/>
            </a:pPr>
            <a:r>
              <a:rPr lang="en-US" sz="3600" b="1" kern="0" dirty="0">
                <a:solidFill>
                  <a:srgbClr val="091F62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AHAs:  </a:t>
            </a:r>
            <a:r>
              <a:rPr lang="en-US" sz="36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AHA are implemented for different stages of a launch operation</a:t>
            </a:r>
          </a:p>
          <a:p>
            <a:pPr marL="1257300" lvl="1" indent="-571500"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Vehicle launch and ascent area</a:t>
            </a:r>
          </a:p>
          <a:p>
            <a:pPr marL="1257300" lvl="1" indent="-571500"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Jettison item area</a:t>
            </a:r>
          </a:p>
          <a:p>
            <a:pPr marL="1257300" lvl="1" indent="-571500"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Stage reentry area </a:t>
            </a:r>
          </a:p>
          <a:p>
            <a:pPr>
              <a:spcAft>
                <a:spcPts val="900"/>
              </a:spcAft>
              <a:buNone/>
            </a:pPr>
            <a:endParaRPr lang="en-US" sz="3600" kern="0" dirty="0">
              <a:solidFill>
                <a:schemeClr val="accent6">
                  <a:alpha val="80000"/>
                </a:schemeClr>
              </a:solidFill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1F2911-5233-FB8B-D61A-E28FB81EE922}"/>
              </a:ext>
            </a:extLst>
          </p:cNvPr>
          <p:cNvGrpSpPr/>
          <p:nvPr/>
        </p:nvGrpSpPr>
        <p:grpSpPr>
          <a:xfrm>
            <a:off x="1088666" y="4421668"/>
            <a:ext cx="16685851" cy="4712344"/>
            <a:chOff x="1088666" y="4079988"/>
            <a:chExt cx="16685851" cy="471234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2F9FB6D-7C03-31F5-7BA6-A62DEE85F06B}"/>
                </a:ext>
              </a:extLst>
            </p:cNvPr>
            <p:cNvGrpSpPr/>
            <p:nvPr/>
          </p:nvGrpSpPr>
          <p:grpSpPr>
            <a:xfrm>
              <a:off x="1088666" y="4079988"/>
              <a:ext cx="8512534" cy="4692270"/>
              <a:chOff x="5943600" y="266700"/>
              <a:chExt cx="9007562" cy="5030701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24EE820-8FCA-50C2-5845-C9823FC30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43600" y="266700"/>
                <a:ext cx="9007562" cy="5030701"/>
              </a:xfrm>
              <a:prstGeom prst="rect">
                <a:avLst/>
              </a:prstGeom>
            </p:spPr>
          </p:pic>
          <p:sp>
            <p:nvSpPr>
              <p:cNvPr id="36" name="Left Arrow 17">
                <a:extLst>
                  <a:ext uri="{FF2B5EF4-FFF2-40B4-BE49-F238E27FC236}">
                    <a16:creationId xmlns:a16="http://schemas.microsoft.com/office/drawing/2014/main" id="{44931E73-A8D7-A4D2-0D1A-CEF043BB7FF2}"/>
                  </a:ext>
                </a:extLst>
              </p:cNvPr>
              <p:cNvSpPr/>
              <p:nvPr/>
            </p:nvSpPr>
            <p:spPr>
              <a:xfrm rot="16200000">
                <a:off x="7962900" y="3810000"/>
                <a:ext cx="685800" cy="152400"/>
              </a:xfrm>
              <a:prstGeom prst="leftArrow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Left Arrow 18">
                <a:extLst>
                  <a:ext uri="{FF2B5EF4-FFF2-40B4-BE49-F238E27FC236}">
                    <a16:creationId xmlns:a16="http://schemas.microsoft.com/office/drawing/2014/main" id="{44663738-5A9F-2D3A-55D4-54FD6490225B}"/>
                  </a:ext>
                </a:extLst>
              </p:cNvPr>
              <p:cNvSpPr/>
              <p:nvPr/>
            </p:nvSpPr>
            <p:spPr>
              <a:xfrm rot="1781406">
                <a:off x="11803726" y="1493337"/>
                <a:ext cx="685800" cy="152400"/>
              </a:xfrm>
              <a:prstGeom prst="leftArrow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7D75AA1-67C0-3330-5045-B67F9AACDCB4}"/>
                  </a:ext>
                </a:extLst>
              </p:cNvPr>
              <p:cNvSpPr txBox="1"/>
              <p:nvPr/>
            </p:nvSpPr>
            <p:spPr>
              <a:xfrm>
                <a:off x="12482252" y="1638300"/>
                <a:ext cx="2111641" cy="890933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Jettison Item AHA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FCF2499-0B89-B1D6-2508-C532675E3189}"/>
                  </a:ext>
                </a:extLst>
              </p:cNvPr>
              <p:cNvSpPr txBox="1"/>
              <p:nvPr/>
            </p:nvSpPr>
            <p:spPr>
              <a:xfrm>
                <a:off x="7189300" y="2911429"/>
                <a:ext cx="2233001" cy="494963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Ascent AHA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A67F220-1A50-B762-04FE-4B851387EFB9}"/>
                  </a:ext>
                </a:extLst>
              </p:cNvPr>
              <p:cNvSpPr txBox="1"/>
              <p:nvPr/>
            </p:nvSpPr>
            <p:spPr>
              <a:xfrm>
                <a:off x="7919745" y="266700"/>
                <a:ext cx="2527636" cy="494963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Launch AHAs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F21EE03-0B90-D210-566A-81EF55A18F1C}"/>
                </a:ext>
              </a:extLst>
            </p:cNvPr>
            <p:cNvGrpSpPr/>
            <p:nvPr/>
          </p:nvGrpSpPr>
          <p:grpSpPr>
            <a:xfrm>
              <a:off x="9906000" y="4102959"/>
              <a:ext cx="7868517" cy="4689373"/>
              <a:chOff x="10359245" y="3289655"/>
              <a:chExt cx="7868517" cy="4689373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9C454081-8650-27D6-3846-16EE85671E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59245" y="3289655"/>
                <a:ext cx="7868517" cy="4689373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B80B700-6141-7ECF-1B12-55C180C3504A}"/>
                  </a:ext>
                </a:extLst>
              </p:cNvPr>
              <p:cNvSpPr txBox="1"/>
              <p:nvPr/>
            </p:nvSpPr>
            <p:spPr>
              <a:xfrm>
                <a:off x="15466749" y="6022497"/>
                <a:ext cx="2527636" cy="461665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Reentry AHA</a:t>
                </a:r>
              </a:p>
            </p:txBody>
          </p:sp>
          <p:sp>
            <p:nvSpPr>
              <p:cNvPr id="48" name="Left Arrow 25">
                <a:extLst>
                  <a:ext uri="{FF2B5EF4-FFF2-40B4-BE49-F238E27FC236}">
                    <a16:creationId xmlns:a16="http://schemas.microsoft.com/office/drawing/2014/main" id="{35B5FB0A-A953-E1B8-85C2-F3EC0EE2D4AF}"/>
                  </a:ext>
                </a:extLst>
              </p:cNvPr>
              <p:cNvSpPr/>
              <p:nvPr/>
            </p:nvSpPr>
            <p:spPr>
              <a:xfrm rot="1781406">
                <a:off x="14788223" y="5710259"/>
                <a:ext cx="685800" cy="152400"/>
              </a:xfrm>
              <a:prstGeom prst="leftArrow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1" name="Object 7" descr="preencoded.png">
            <a:extLst>
              <a:ext uri="{FF2B5EF4-FFF2-40B4-BE49-F238E27FC236}">
                <a16:creationId xmlns:a16="http://schemas.microsoft.com/office/drawing/2014/main" id="{910F2C79-0495-480C-BC19-DFAB43FA1B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3400" y="9411267"/>
            <a:ext cx="514221" cy="6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04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Risk Assessment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91F6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8CA9861-DACC-E02B-58DE-44F564225F1C}"/>
              </a:ext>
            </a:extLst>
          </p:cNvPr>
          <p:cNvSpPr/>
          <p:nvPr/>
        </p:nvSpPr>
        <p:spPr>
          <a:xfrm>
            <a:off x="1059392" y="2507851"/>
            <a:ext cx="7826734" cy="11204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None/>
            </a:pPr>
            <a:r>
              <a:rPr lang="en-US" sz="3600" b="1" kern="0" dirty="0">
                <a:solidFill>
                  <a:srgbClr val="091F62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Acceptable Level Of Risk (ALR):  </a:t>
            </a:r>
          </a:p>
          <a:p>
            <a:pPr marL="571500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endParaRPr lang="en-US" sz="2800" kern="0" dirty="0">
              <a:solidFill>
                <a:srgbClr val="000000"/>
              </a:solidFill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 marL="571500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ALR was added to 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bridge the gap 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between regulatory requirements and ATO target level of safety of 1x10</a:t>
            </a:r>
            <a:r>
              <a:rPr lang="en-US" sz="2800" kern="0" baseline="3000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-9</a:t>
            </a:r>
          </a:p>
          <a:p>
            <a:pPr marL="571500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1x10</a:t>
            </a:r>
            <a:r>
              <a:rPr lang="en-US" sz="2800" kern="0" baseline="3000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-7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 Hazard Areas are 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Debris Response Areas (DRAs), 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which are used as a contingency in the event of a launch malfunction.  DRA activation times are calculated using the risk analysis malfunction times </a:t>
            </a:r>
          </a:p>
          <a:p>
            <a:pPr marL="571500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1x10</a:t>
            </a:r>
            <a:r>
              <a:rPr lang="en-US" sz="2800" kern="0" baseline="3000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-8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 Hazard Areas are used for data collection associated with 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annual collective risk thresholds </a:t>
            </a:r>
          </a:p>
        </p:txBody>
      </p:sp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93B7A351-539C-650A-D815-5EC7D583FE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1" y="1815354"/>
            <a:ext cx="8894799" cy="43187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D98977-8460-383A-B675-21D9522F2C6B}"/>
              </a:ext>
            </a:extLst>
          </p:cNvPr>
          <p:cNvSpPr txBox="1"/>
          <p:nvPr/>
        </p:nvSpPr>
        <p:spPr>
          <a:xfrm>
            <a:off x="14173200" y="1815354"/>
            <a:ext cx="36323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Contour = 1x10</a:t>
            </a:r>
            <a:r>
              <a:rPr lang="en-US" sz="21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-8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Risk</a:t>
            </a:r>
          </a:p>
          <a:p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Yellow Contour = 1x10</a:t>
            </a:r>
            <a:r>
              <a:rPr lang="en-US" sz="21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-7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Risk</a:t>
            </a:r>
          </a:p>
          <a:p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Red Contour = 1x10</a:t>
            </a:r>
            <a:r>
              <a:rPr lang="en-US" sz="21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Risk</a:t>
            </a:r>
          </a:p>
          <a:p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Contour = 1x10</a:t>
            </a:r>
            <a:r>
              <a:rPr lang="en-US" sz="21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-5 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0A8514-7C42-1736-6BDA-3DEDDCEC30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2601" y="6476581"/>
            <a:ext cx="6867984" cy="3533419"/>
          </a:xfrm>
          <a:prstGeom prst="rect">
            <a:avLst/>
          </a:prstGeom>
        </p:spPr>
      </p:pic>
      <p:pic>
        <p:nvPicPr>
          <p:cNvPr id="13" name="Object 7" descr="preencoded.png">
            <a:extLst>
              <a:ext uri="{FF2B5EF4-FFF2-40B4-BE49-F238E27FC236}">
                <a16:creationId xmlns:a16="http://schemas.microsoft.com/office/drawing/2014/main" id="{6D2963A8-5E12-42FA-829B-9285ABE2BF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3400" y="9411267"/>
            <a:ext cx="514221" cy="6856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427F98-0C8E-542D-D6E3-644A277EFF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3800" y="8900600"/>
            <a:ext cx="2793549" cy="11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78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Risk Assessment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91F6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8CA9861-DACC-E02B-58DE-44F564225F1C}"/>
              </a:ext>
            </a:extLst>
          </p:cNvPr>
          <p:cNvSpPr/>
          <p:nvPr/>
        </p:nvSpPr>
        <p:spPr>
          <a:xfrm>
            <a:off x="1063266" y="2324100"/>
            <a:ext cx="9757133" cy="11204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None/>
            </a:pPr>
            <a:r>
              <a:rPr lang="en-US" sz="3600" b="1" kern="0" dirty="0">
                <a:solidFill>
                  <a:srgbClr val="091F62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New Procedures – Debris Response Areas (DRAs):</a:t>
            </a:r>
          </a:p>
          <a:p>
            <a:pPr marL="571500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endParaRPr lang="en-US" sz="3600" kern="0" dirty="0">
              <a:solidFill>
                <a:srgbClr val="000000"/>
              </a:solidFill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 marL="571500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Real-time ATO response 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to a debris-generating event:</a:t>
            </a:r>
          </a:p>
          <a:p>
            <a:pPr marL="1257300" lvl="1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Appropriate DRA will be 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activated based on the time of the vehicle malfunction</a:t>
            </a:r>
          </a:p>
          <a:p>
            <a:pPr marL="1257300" lvl="1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DRA will be 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evacuated and remain sterile 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until all debris has fallen to earth</a:t>
            </a:r>
          </a:p>
          <a:p>
            <a:pPr marL="1257300" lvl="1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DRA durations are pre-calculated 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and known prior to the launch</a:t>
            </a:r>
          </a:p>
          <a:p>
            <a:pPr marL="1257300" lvl="1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Applied in 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radar-controlled airspace only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47833-B405-F34A-0E32-2B5D73EF8F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0569" y="2171700"/>
            <a:ext cx="7030020" cy="6019800"/>
          </a:xfrm>
          <a:prstGeom prst="rect">
            <a:avLst/>
          </a:prstGeom>
        </p:spPr>
      </p:pic>
      <p:sp>
        <p:nvSpPr>
          <p:cNvPr id="12" name="Left Arrow 17">
            <a:extLst>
              <a:ext uri="{FF2B5EF4-FFF2-40B4-BE49-F238E27FC236}">
                <a16:creationId xmlns:a16="http://schemas.microsoft.com/office/drawing/2014/main" id="{2CCD93D6-0E42-4441-9BCB-5F603287177B}"/>
              </a:ext>
            </a:extLst>
          </p:cNvPr>
          <p:cNvSpPr/>
          <p:nvPr/>
        </p:nvSpPr>
        <p:spPr>
          <a:xfrm rot="16200000">
            <a:off x="12096581" y="6381919"/>
            <a:ext cx="639664" cy="144025"/>
          </a:xfrm>
          <a:prstGeom prst="lef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612FFF-4640-4042-A1FF-94E8A6623F89}"/>
              </a:ext>
            </a:extLst>
          </p:cNvPr>
          <p:cNvSpPr txBox="1"/>
          <p:nvPr/>
        </p:nvSpPr>
        <p:spPr>
          <a:xfrm>
            <a:off x="11289259" y="5611130"/>
            <a:ext cx="2110282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 #1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Left Arrow 17">
            <a:extLst>
              <a:ext uri="{FF2B5EF4-FFF2-40B4-BE49-F238E27FC236}">
                <a16:creationId xmlns:a16="http://schemas.microsoft.com/office/drawing/2014/main" id="{DF12B249-3DA9-4D09-BB43-7C153768FDA2}"/>
              </a:ext>
            </a:extLst>
          </p:cNvPr>
          <p:cNvSpPr/>
          <p:nvPr/>
        </p:nvSpPr>
        <p:spPr>
          <a:xfrm rot="5400000">
            <a:off x="13620580" y="6243141"/>
            <a:ext cx="639664" cy="144025"/>
          </a:xfrm>
          <a:prstGeom prst="lef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38238C-45C8-4BF5-8833-69726749AB31}"/>
              </a:ext>
            </a:extLst>
          </p:cNvPr>
          <p:cNvSpPr txBox="1"/>
          <p:nvPr/>
        </p:nvSpPr>
        <p:spPr>
          <a:xfrm>
            <a:off x="13204225" y="6670482"/>
            <a:ext cx="2110282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 #2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Left Arrow 17">
            <a:extLst>
              <a:ext uri="{FF2B5EF4-FFF2-40B4-BE49-F238E27FC236}">
                <a16:creationId xmlns:a16="http://schemas.microsoft.com/office/drawing/2014/main" id="{4536910D-42DA-4707-8217-487927ED8649}"/>
              </a:ext>
            </a:extLst>
          </p:cNvPr>
          <p:cNvSpPr/>
          <p:nvPr/>
        </p:nvSpPr>
        <p:spPr>
          <a:xfrm rot="5400000">
            <a:off x="14930647" y="5152674"/>
            <a:ext cx="639664" cy="144025"/>
          </a:xfrm>
          <a:prstGeom prst="lef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E87590-3EF4-4143-B936-E28567A8B652}"/>
              </a:ext>
            </a:extLst>
          </p:cNvPr>
          <p:cNvSpPr txBox="1"/>
          <p:nvPr/>
        </p:nvSpPr>
        <p:spPr>
          <a:xfrm>
            <a:off x="14408482" y="5588124"/>
            <a:ext cx="2110282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 #3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Object 7" descr="preencoded.png">
            <a:extLst>
              <a:ext uri="{FF2B5EF4-FFF2-40B4-BE49-F238E27FC236}">
                <a16:creationId xmlns:a16="http://schemas.microsoft.com/office/drawing/2014/main" id="{3684E3F5-B7CE-472B-BCBB-421DC8C3B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3400" y="9411267"/>
            <a:ext cx="514221" cy="6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15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D746986-0DE7-CDF8-7F5D-E86043D4D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2935785"/>
            <a:ext cx="10728412" cy="5446395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Risk Assessment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91F6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8CA9861-DACC-E02B-58DE-44F564225F1C}"/>
              </a:ext>
            </a:extLst>
          </p:cNvPr>
          <p:cNvSpPr/>
          <p:nvPr/>
        </p:nvSpPr>
        <p:spPr>
          <a:xfrm>
            <a:off x="1063267" y="2521608"/>
            <a:ext cx="8842940" cy="11204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None/>
            </a:pPr>
            <a:r>
              <a:rPr lang="en-US" sz="3600" b="1" kern="0" dirty="0">
                <a:solidFill>
                  <a:srgbClr val="091F62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Risk Analysis: </a:t>
            </a:r>
          </a:p>
          <a:p>
            <a:pPr>
              <a:spcAft>
                <a:spcPts val="900"/>
              </a:spcAft>
              <a:buNone/>
            </a:pPr>
            <a:endParaRPr lang="en-US" sz="3600" kern="0" dirty="0">
              <a:solidFill>
                <a:srgbClr val="000000">
                  <a:alpha val="80000"/>
                </a:srgbClr>
              </a:solidFill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>
              <a:spcAft>
                <a:spcPts val="900"/>
              </a:spcAft>
              <a:buNone/>
            </a:pP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AHA Activation Times</a:t>
            </a:r>
          </a:p>
          <a:p>
            <a:pPr marL="1257300" lvl="1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Nominal operations</a:t>
            </a:r>
          </a:p>
          <a:p>
            <a:pPr marL="1257300" lvl="1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Malfunction operations</a:t>
            </a:r>
          </a:p>
          <a:p>
            <a:pPr lvl="1">
              <a:spcAft>
                <a:spcPts val="900"/>
              </a:spcAft>
            </a:pP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	(debris fall time)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1D4BB0-4EAD-5ECF-B357-CB84B02A223C}"/>
              </a:ext>
            </a:extLst>
          </p:cNvPr>
          <p:cNvSpPr/>
          <p:nvPr/>
        </p:nvSpPr>
        <p:spPr>
          <a:xfrm>
            <a:off x="14100744" y="4351611"/>
            <a:ext cx="614298" cy="639638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D84661A-71C6-6B30-3443-54A541209EEB}"/>
              </a:ext>
            </a:extLst>
          </p:cNvPr>
          <p:cNvSpPr/>
          <p:nvPr/>
        </p:nvSpPr>
        <p:spPr>
          <a:xfrm>
            <a:off x="16183691" y="4306540"/>
            <a:ext cx="614298" cy="63963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955E5F0-B92E-8DEE-E2E2-E4D61130B8F3}"/>
              </a:ext>
            </a:extLst>
          </p:cNvPr>
          <p:cNvSpPr/>
          <p:nvPr/>
        </p:nvSpPr>
        <p:spPr>
          <a:xfrm>
            <a:off x="16183691" y="6075645"/>
            <a:ext cx="614298" cy="63963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931AB9-072D-8ECD-12F8-05CE0FA827E7}"/>
              </a:ext>
            </a:extLst>
          </p:cNvPr>
          <p:cNvSpPr/>
          <p:nvPr/>
        </p:nvSpPr>
        <p:spPr>
          <a:xfrm>
            <a:off x="14113064" y="6075645"/>
            <a:ext cx="614298" cy="639638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7B122E-194A-0761-B625-65CC3C9A2720}"/>
              </a:ext>
            </a:extLst>
          </p:cNvPr>
          <p:cNvCxnSpPr>
            <a:stCxn id="27" idx="2"/>
            <a:endCxn id="19" idx="1"/>
          </p:cNvCxnSpPr>
          <p:nvPr/>
        </p:nvCxnSpPr>
        <p:spPr>
          <a:xfrm>
            <a:off x="15389198" y="2560986"/>
            <a:ext cx="884455" cy="183922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AD085D5-2936-4166-692D-221C05471491}"/>
              </a:ext>
            </a:extLst>
          </p:cNvPr>
          <p:cNvCxnSpPr>
            <a:cxnSpLocks/>
            <a:stCxn id="25" idx="2"/>
            <a:endCxn id="21" idx="1"/>
          </p:cNvCxnSpPr>
          <p:nvPr/>
        </p:nvCxnSpPr>
        <p:spPr>
          <a:xfrm>
            <a:off x="12374606" y="2560986"/>
            <a:ext cx="1828420" cy="3608332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27FC893-4F12-37C6-643D-E36EDB2F4533}"/>
              </a:ext>
            </a:extLst>
          </p:cNvPr>
          <p:cNvCxnSpPr>
            <a:stCxn id="25" idx="2"/>
          </p:cNvCxnSpPr>
          <p:nvPr/>
        </p:nvCxnSpPr>
        <p:spPr>
          <a:xfrm>
            <a:off x="12374606" y="2560986"/>
            <a:ext cx="1798807" cy="189621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02F9906-90AC-3F16-EC2A-D813A6504665}"/>
              </a:ext>
            </a:extLst>
          </p:cNvPr>
          <p:cNvSpPr txBox="1"/>
          <p:nvPr/>
        </p:nvSpPr>
        <p:spPr>
          <a:xfrm>
            <a:off x="11292100" y="2099321"/>
            <a:ext cx="2165011" cy="461665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Nominal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719E95E-1AEE-145D-AC7E-122B72A71B5E}"/>
              </a:ext>
            </a:extLst>
          </p:cNvPr>
          <p:cNvCxnSpPr>
            <a:stCxn id="27" idx="2"/>
          </p:cNvCxnSpPr>
          <p:nvPr/>
        </p:nvCxnSpPr>
        <p:spPr>
          <a:xfrm>
            <a:off x="15389198" y="2560986"/>
            <a:ext cx="917011" cy="360833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4A90B63-F6B8-C09D-C0A9-C4F58B360B66}"/>
              </a:ext>
            </a:extLst>
          </p:cNvPr>
          <p:cNvSpPr txBox="1"/>
          <p:nvPr/>
        </p:nvSpPr>
        <p:spPr>
          <a:xfrm>
            <a:off x="14113064" y="2099321"/>
            <a:ext cx="2552267" cy="461665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Malfunction </a:t>
            </a:r>
          </a:p>
        </p:txBody>
      </p:sp>
      <p:pic>
        <p:nvPicPr>
          <p:cNvPr id="33" name="Object 7" descr="preencoded.png">
            <a:extLst>
              <a:ext uri="{FF2B5EF4-FFF2-40B4-BE49-F238E27FC236}">
                <a16:creationId xmlns:a16="http://schemas.microsoft.com/office/drawing/2014/main" id="{F1947060-C3CD-47B8-94FA-0C10CA073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3400" y="9411267"/>
            <a:ext cx="514221" cy="6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00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141714" y="142840"/>
            <a:ext cx="8998875" cy="9998750"/>
          </a:xfrm>
          <a:prstGeom prst="rect">
            <a:avLst/>
          </a:prstGeom>
          <a:solidFill>
            <a:srgbClr val="F3F7F1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1714" y="142840"/>
            <a:ext cx="8998875" cy="9998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9E11088-8797-270B-CED9-3274AF9A7BB6}"/>
              </a:ext>
            </a:extLst>
          </p:cNvPr>
          <p:cNvGrpSpPr/>
          <p:nvPr/>
        </p:nvGrpSpPr>
        <p:grpSpPr>
          <a:xfrm>
            <a:off x="1447800" y="4381466"/>
            <a:ext cx="6169743" cy="1523999"/>
            <a:chOff x="1485986" y="3619501"/>
            <a:chExt cx="6169743" cy="1523999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52C19389-2EE4-6CB6-96A9-BCD8B4B2A383}"/>
                </a:ext>
              </a:extLst>
            </p:cNvPr>
            <p:cNvSpPr/>
            <p:nvPr/>
          </p:nvSpPr>
          <p:spPr>
            <a:xfrm>
              <a:off x="2167458" y="3619501"/>
              <a:ext cx="5071541" cy="217936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ource Sans Pro" pitchFamily="34" charset="-122"/>
                  <a:cs typeface="Calibri" panose="020F0502020204030204" pitchFamily="34" charset="0"/>
                </a:rPr>
                <a:t>Airspace Integration | Module 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ED6BFE9F-023D-8C19-5C5D-1895FCF0E9BB}"/>
                </a:ext>
              </a:extLst>
            </p:cNvPr>
            <p:cNvSpPr/>
            <p:nvPr/>
          </p:nvSpPr>
          <p:spPr>
            <a:xfrm>
              <a:off x="1485986" y="4223101"/>
              <a:ext cx="6169743" cy="920399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Bebas Neue Bold" pitchFamily="34" charset="-122"/>
                  <a:cs typeface="Calibri" panose="020F0502020204030204" pitchFamily="34" charset="0"/>
                </a:rPr>
                <a:t>Mission Planning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1290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47621" y="587639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Mission Planning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91F6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8CA9861-DACC-E02B-58DE-44F564225F1C}"/>
              </a:ext>
            </a:extLst>
          </p:cNvPr>
          <p:cNvSpPr/>
          <p:nvPr/>
        </p:nvSpPr>
        <p:spPr>
          <a:xfrm>
            <a:off x="1047621" y="1757703"/>
            <a:ext cx="7410579" cy="6727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91F62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Summary 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-Step Process: (typical operation)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 marL="1428750" lvl="1" indent="-742950">
              <a:spcAft>
                <a:spcPts val="900"/>
              </a:spcAft>
              <a:buClr>
                <a:srgbClr val="1D3557"/>
              </a:buClr>
              <a:buFont typeface="+mj-lt"/>
              <a:buAutoNum type="arabicPeriod"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Operator notification of intent to </a:t>
            </a:r>
            <a:r>
              <a:rPr lang="en-US" sz="32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launch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 – 10 days prior</a:t>
            </a:r>
          </a:p>
          <a:p>
            <a:pPr marL="1428750" lvl="1" indent="-742950">
              <a:spcAft>
                <a:spcPts val="900"/>
              </a:spcAft>
              <a:buClr>
                <a:srgbClr val="1D3557"/>
              </a:buClr>
              <a:buFont typeface="+mj-lt"/>
              <a:buAutoNum type="arabicPeriod"/>
            </a:pPr>
            <a:r>
              <a:rPr lang="en-US" sz="32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Mission Engineers create images and load SDI – 10 to 8 days prior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 marL="1428750" lvl="1" indent="-742950">
              <a:spcAft>
                <a:spcPts val="900"/>
              </a:spcAft>
              <a:buClr>
                <a:srgbClr val="1D3557"/>
              </a:buClr>
              <a:buFont typeface="+mj-lt"/>
              <a:buAutoNum type="arabicPeriod"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Evaluation/Analysis of mission specifics – 7 to 5 days</a:t>
            </a:r>
          </a:p>
          <a:p>
            <a:pPr marL="1428750" lvl="1" indent="-742950">
              <a:spcAft>
                <a:spcPts val="900"/>
              </a:spcAft>
              <a:buClr>
                <a:srgbClr val="1D3557"/>
              </a:buClr>
              <a:buFont typeface="+mj-lt"/>
              <a:buAutoNum type="arabicPeriod"/>
            </a:pPr>
            <a:r>
              <a:rPr lang="en-US" sz="32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Stakeholder outreach – 4 to 1 days (i.e. Airspace Management Plan)</a:t>
            </a:r>
          </a:p>
          <a:p>
            <a:pPr marL="1428750" lvl="1" indent="-742950">
              <a:spcAft>
                <a:spcPts val="900"/>
              </a:spcAft>
              <a:buClr>
                <a:srgbClr val="1D3557"/>
              </a:buClr>
              <a:buFont typeface="+mj-lt"/>
              <a:buAutoNum type="arabicPeriod"/>
            </a:pPr>
            <a:r>
              <a:rPr lang="en-US" sz="32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Hotline Activation and Launch – day of operation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333C3C"/>
              </a:solidFill>
              <a:effectLst/>
              <a:uLnTx/>
              <a:uFillTx/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</p:txBody>
      </p:sp>
      <p:pic>
        <p:nvPicPr>
          <p:cNvPr id="11" name="Object 9" descr="preencoded.png">
            <a:extLst>
              <a:ext uri="{FF2B5EF4-FFF2-40B4-BE49-F238E27FC236}">
                <a16:creationId xmlns:a16="http://schemas.microsoft.com/office/drawing/2014/main" id="{9F482C2C-FD7C-D9BF-8B2B-C370B60F2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7709" y="9504111"/>
            <a:ext cx="699912" cy="499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359AE9-E99A-4125-9A9D-EDC0864A1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0" y="3009900"/>
            <a:ext cx="4499212" cy="3085915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FD2AC72D-58BA-4222-850B-094D8991E3DA}"/>
              </a:ext>
            </a:extLst>
          </p:cNvPr>
          <p:cNvSpPr/>
          <p:nvPr/>
        </p:nvSpPr>
        <p:spPr>
          <a:xfrm>
            <a:off x="13753241" y="3162300"/>
            <a:ext cx="304800" cy="3085915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1EAD9-6B96-4A85-BE3E-430B054814F3}"/>
              </a:ext>
            </a:extLst>
          </p:cNvPr>
          <p:cNvSpPr txBox="1"/>
          <p:nvPr/>
        </p:nvSpPr>
        <p:spPr>
          <a:xfrm>
            <a:off x="14230823" y="4351314"/>
            <a:ext cx="1674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 and Coordination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FD3882-DA39-8453-C81C-535275680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906" y="6819900"/>
            <a:ext cx="1903294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818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Mission Planning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91F6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8CA9861-DACC-E02B-58DE-44F564225F1C}"/>
              </a:ext>
            </a:extLst>
          </p:cNvPr>
          <p:cNvSpPr/>
          <p:nvPr/>
        </p:nvSpPr>
        <p:spPr>
          <a:xfrm>
            <a:off x="1063268" y="2212783"/>
            <a:ext cx="9811466" cy="11204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None/>
            </a:pPr>
            <a:r>
              <a:rPr lang="en-US" sz="3600" b="1" kern="0" dirty="0">
                <a:solidFill>
                  <a:srgbClr val="091F62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Notification:</a:t>
            </a:r>
          </a:p>
          <a:p>
            <a:pPr lvl="1">
              <a:spcAft>
                <a:spcPts val="900"/>
              </a:spcAft>
            </a:pPr>
            <a:endParaRPr lang="en-US" sz="3600" b="1" kern="0" dirty="0">
              <a:solidFill>
                <a:srgbClr val="1D3557"/>
              </a:solidFill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 lvl="1"/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Operator intent</a:t>
            </a:r>
          </a:p>
          <a:p>
            <a:pPr marL="1943100" lvl="2" indent="-5715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Dates</a:t>
            </a:r>
          </a:p>
          <a:p>
            <a:pPr marL="2628900" lvl="3" indent="-571500">
              <a:buFont typeface="Wingdings" panose="05000000000000000000" pitchFamily="2" charset="2"/>
              <a:buChar char="ü"/>
            </a:pP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Primary</a:t>
            </a:r>
          </a:p>
          <a:p>
            <a:pPr marL="2628900" lvl="3" indent="-571500">
              <a:buFont typeface="Wingdings" panose="05000000000000000000" pitchFamily="2" charset="2"/>
              <a:buChar char="ü"/>
            </a:pP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Back up </a:t>
            </a:r>
          </a:p>
          <a:p>
            <a:pPr marL="1943100" lvl="2" indent="-5715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Launch window</a:t>
            </a:r>
          </a:p>
          <a:p>
            <a:pPr marL="1943100" lvl="2" indent="-5715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Intended launch time(s)</a:t>
            </a:r>
          </a:p>
          <a:p>
            <a:pPr marL="1257300" lvl="1" indent="-571500">
              <a:buFont typeface="Arial" panose="020B0604020202020204" pitchFamily="34" charset="0"/>
              <a:buChar char="•"/>
            </a:pPr>
            <a:endParaRPr lang="en-US" sz="2800" kern="0" dirty="0">
              <a:solidFill>
                <a:srgbClr val="000000">
                  <a:alpha val="80000"/>
                </a:srgbClr>
              </a:solidFill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 lvl="1"/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Risk analysis products </a:t>
            </a:r>
          </a:p>
          <a:p>
            <a:pPr marL="1943100" lvl="2" indent="-5715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AHA definition</a:t>
            </a:r>
          </a:p>
          <a:p>
            <a:pPr marL="1943100" lvl="2" indent="-5715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Nominal closure times</a:t>
            </a:r>
          </a:p>
          <a:p>
            <a:pPr marL="1943100" lvl="2" indent="-5715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Malfunction closure times</a:t>
            </a:r>
          </a:p>
          <a:p>
            <a:pPr marL="1943100" lvl="2" indent="-5715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Reentry times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D139D8-9D22-A0E1-0DA2-A118C48458E6}"/>
              </a:ext>
            </a:extLst>
          </p:cNvPr>
          <p:cNvGrpSpPr/>
          <p:nvPr/>
        </p:nvGrpSpPr>
        <p:grpSpPr>
          <a:xfrm>
            <a:off x="7696977" y="3751361"/>
            <a:ext cx="7030143" cy="5200370"/>
            <a:chOff x="10699654" y="3155028"/>
            <a:chExt cx="7030143" cy="52003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9DB9E9-786A-E6A9-5CB9-42484F6EB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2566"/>
            <a:stretch/>
          </p:blipFill>
          <p:spPr>
            <a:xfrm>
              <a:off x="10699654" y="3579707"/>
              <a:ext cx="7030143" cy="477569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DBCD225-4596-2D30-D309-F24868E361FB}"/>
                </a:ext>
              </a:extLst>
            </p:cNvPr>
            <p:cNvSpPr/>
            <p:nvPr/>
          </p:nvSpPr>
          <p:spPr>
            <a:xfrm>
              <a:off x="13203922" y="3155028"/>
              <a:ext cx="3962546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D61B06-FE12-392B-5974-33CB20D0DD2D}"/>
              </a:ext>
            </a:extLst>
          </p:cNvPr>
          <p:cNvGrpSpPr>
            <a:grpSpLocks noChangeAspect="1"/>
          </p:cNvGrpSpPr>
          <p:nvPr/>
        </p:nvGrpSpPr>
        <p:grpSpPr>
          <a:xfrm>
            <a:off x="7712217" y="1834146"/>
            <a:ext cx="7266973" cy="1120430"/>
            <a:chOff x="5324843" y="1935828"/>
            <a:chExt cx="6837554" cy="105422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99923E0-791C-1B4E-3025-56C5B9B56A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440" b="67094"/>
            <a:stretch/>
          </p:blipFill>
          <p:spPr>
            <a:xfrm>
              <a:off x="5534863" y="2301588"/>
              <a:ext cx="6627534" cy="688462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50C913-2673-EE06-6EBC-1D6B829128A2}"/>
                </a:ext>
              </a:extLst>
            </p:cNvPr>
            <p:cNvSpPr/>
            <p:nvPr/>
          </p:nvSpPr>
          <p:spPr>
            <a:xfrm>
              <a:off x="5324843" y="1935828"/>
              <a:ext cx="2301240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EBA65A-5FE3-8AF5-6F3E-CC5E2B0DC47C}"/>
                </a:ext>
              </a:extLst>
            </p:cNvPr>
            <p:cNvSpPr txBox="1"/>
            <p:nvPr/>
          </p:nvSpPr>
          <p:spPr>
            <a:xfrm>
              <a:off x="5694233" y="2606926"/>
              <a:ext cx="6308793" cy="334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701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3145C8F-53E2-98FF-6BBB-319DF74CB6D8}"/>
              </a:ext>
            </a:extLst>
          </p:cNvPr>
          <p:cNvSpPr txBox="1"/>
          <p:nvPr/>
        </p:nvSpPr>
        <p:spPr>
          <a:xfrm>
            <a:off x="8935322" y="1648420"/>
            <a:ext cx="4820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black"/>
                </a:solidFill>
                <a:latin typeface="Calibri"/>
              </a:rPr>
              <a:t>Operator Intent to Launch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D9692D-7FE3-BE58-409A-1C224C0F92C2}"/>
              </a:ext>
            </a:extLst>
          </p:cNvPr>
          <p:cNvSpPr txBox="1"/>
          <p:nvPr/>
        </p:nvSpPr>
        <p:spPr>
          <a:xfrm>
            <a:off x="9531314" y="3514194"/>
            <a:ext cx="36287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alibri"/>
              </a:rPr>
              <a:t>Range Safety Analysis </a:t>
            </a:r>
          </a:p>
        </p:txBody>
      </p:sp>
      <p:pic>
        <p:nvPicPr>
          <p:cNvPr id="22" name="Object 9" descr="preencoded.png">
            <a:extLst>
              <a:ext uri="{FF2B5EF4-FFF2-40B4-BE49-F238E27FC236}">
                <a16:creationId xmlns:a16="http://schemas.microsoft.com/office/drawing/2014/main" id="{3DF75103-AAF3-4EA2-B80C-3CDD8307E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7709" y="9504111"/>
            <a:ext cx="699912" cy="49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61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Mission Planning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91F6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8CA9861-DACC-E02B-58DE-44F564225F1C}"/>
              </a:ext>
            </a:extLst>
          </p:cNvPr>
          <p:cNvSpPr/>
          <p:nvPr/>
        </p:nvSpPr>
        <p:spPr>
          <a:xfrm>
            <a:off x="1063268" y="2209558"/>
            <a:ext cx="9887666" cy="11204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None/>
            </a:pPr>
            <a:r>
              <a:rPr lang="en-US" sz="3600" b="1" kern="0" dirty="0">
                <a:solidFill>
                  <a:srgbClr val="091F62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AHA Definition:</a:t>
            </a:r>
          </a:p>
          <a:p>
            <a:pPr>
              <a:spcAft>
                <a:spcPts val="900"/>
              </a:spcAft>
              <a:buNone/>
            </a:pPr>
            <a:endParaRPr lang="en-US" sz="2800" b="1" kern="0" dirty="0">
              <a:solidFill>
                <a:srgbClr val="1D3557"/>
              </a:solidFill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 marL="1143000" lvl="1" indent="-457200"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tx2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Lateral AHA dimensions</a:t>
            </a:r>
          </a:p>
          <a:p>
            <a:pPr marL="1143000" lvl="1" indent="-457200"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tx2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Launch window</a:t>
            </a:r>
          </a:p>
          <a:p>
            <a:pPr marL="1143000" lvl="1" indent="-457200"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tx2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Malfunction times</a:t>
            </a:r>
          </a:p>
          <a:p>
            <a:pPr>
              <a:buNone/>
            </a:pPr>
            <a:endParaRPr lang="en-US" sz="2800" kern="0" dirty="0">
              <a:solidFill>
                <a:schemeClr val="tx2">
                  <a:alpha val="80000"/>
                </a:schemeClr>
              </a:solidFill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sz="2800" kern="0" dirty="0">
                <a:solidFill>
                  <a:schemeClr val="tx2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Launch window  = 	0205-0432 UTC</a:t>
            </a:r>
          </a:p>
          <a:p>
            <a:pPr>
              <a:buNone/>
            </a:pPr>
            <a:r>
              <a:rPr lang="en-US" sz="2800" kern="0" dirty="0">
                <a:solidFill>
                  <a:schemeClr val="tx2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Malfunction times:	     AHA A = 25 mins</a:t>
            </a:r>
          </a:p>
          <a:p>
            <a:pPr>
              <a:buNone/>
            </a:pPr>
            <a:r>
              <a:rPr lang="en-US" sz="2800" kern="0" dirty="0">
                <a:solidFill>
                  <a:schemeClr val="tx2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		     AHA B = 47 mins</a:t>
            </a:r>
          </a:p>
          <a:p>
            <a:pPr>
              <a:buNone/>
            </a:pPr>
            <a:endParaRPr lang="en-US" sz="2800" kern="0" dirty="0">
              <a:solidFill>
                <a:schemeClr val="tx2">
                  <a:alpha val="80000"/>
                </a:schemeClr>
              </a:solidFill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sz="2800" kern="0" dirty="0">
                <a:solidFill>
                  <a:schemeClr val="tx2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Activation Time = Launch Window + Malfunction Time</a:t>
            </a:r>
          </a:p>
          <a:p>
            <a:pPr>
              <a:buNone/>
            </a:pPr>
            <a:endParaRPr lang="en-US" sz="2800" kern="0" dirty="0">
              <a:solidFill>
                <a:schemeClr val="tx2">
                  <a:alpha val="80000"/>
                </a:schemeClr>
              </a:solidFill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sz="2800" kern="0" dirty="0">
                <a:solidFill>
                  <a:schemeClr val="tx2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AHA A activation = 0205-0457 UTC</a:t>
            </a:r>
          </a:p>
          <a:p>
            <a:pPr>
              <a:buNone/>
            </a:pPr>
            <a:r>
              <a:rPr lang="en-US" sz="2800" kern="0" dirty="0">
                <a:solidFill>
                  <a:schemeClr val="tx2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AHA B activation = 0205-0519 UTC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479F38-5687-E279-F07E-695B80009A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1077" y="9143951"/>
            <a:ext cx="2609194" cy="8721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B3D34A8-B409-1796-F1AF-68E006251465}"/>
              </a:ext>
            </a:extLst>
          </p:cNvPr>
          <p:cNvGrpSpPr/>
          <p:nvPr/>
        </p:nvGrpSpPr>
        <p:grpSpPr>
          <a:xfrm>
            <a:off x="9628055" y="11369"/>
            <a:ext cx="8512534" cy="4734535"/>
            <a:chOff x="5943600" y="221387"/>
            <a:chExt cx="9007562" cy="50760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70CBD7-B7DA-54AE-5919-AF4D6CCA3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3600" y="266700"/>
              <a:ext cx="9007562" cy="5030701"/>
            </a:xfrm>
            <a:prstGeom prst="rect">
              <a:avLst/>
            </a:prstGeom>
          </p:spPr>
        </p:pic>
        <p:sp>
          <p:nvSpPr>
            <p:cNvPr id="20" name="Left Arrow 17">
              <a:extLst>
                <a:ext uri="{FF2B5EF4-FFF2-40B4-BE49-F238E27FC236}">
                  <a16:creationId xmlns:a16="http://schemas.microsoft.com/office/drawing/2014/main" id="{C731F02C-4A03-C945-1EB5-902B38EDA767}"/>
                </a:ext>
              </a:extLst>
            </p:cNvPr>
            <p:cNvSpPr/>
            <p:nvPr/>
          </p:nvSpPr>
          <p:spPr>
            <a:xfrm rot="16200000">
              <a:off x="7962900" y="3810000"/>
              <a:ext cx="685800" cy="152400"/>
            </a:xfrm>
            <a:prstGeom prst="lef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Left Arrow 18">
              <a:extLst>
                <a:ext uri="{FF2B5EF4-FFF2-40B4-BE49-F238E27FC236}">
                  <a16:creationId xmlns:a16="http://schemas.microsoft.com/office/drawing/2014/main" id="{1DD2B70C-CE8F-3804-0D5F-6F2A7F7530F6}"/>
                </a:ext>
              </a:extLst>
            </p:cNvPr>
            <p:cNvSpPr/>
            <p:nvPr/>
          </p:nvSpPr>
          <p:spPr>
            <a:xfrm rot="1781406">
              <a:off x="11803726" y="1493337"/>
              <a:ext cx="685800" cy="152400"/>
            </a:xfrm>
            <a:prstGeom prst="lef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6000E4-1475-BE27-BFEE-43F52DFFA35B}"/>
                </a:ext>
              </a:extLst>
            </p:cNvPr>
            <p:cNvSpPr txBox="1"/>
            <p:nvPr/>
          </p:nvSpPr>
          <p:spPr>
            <a:xfrm>
              <a:off x="12482252" y="1638300"/>
              <a:ext cx="2111641" cy="89093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Jettison Item AHA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0C94F9-0C59-68EB-859E-1C7B29EF8105}"/>
                </a:ext>
              </a:extLst>
            </p:cNvPr>
            <p:cNvSpPr txBox="1"/>
            <p:nvPr/>
          </p:nvSpPr>
          <p:spPr>
            <a:xfrm>
              <a:off x="7113099" y="2975518"/>
              <a:ext cx="2233001" cy="49496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Ascent AHA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76D4CBA-39BE-3823-E1FF-F90604CF6855}"/>
                </a:ext>
              </a:extLst>
            </p:cNvPr>
            <p:cNvSpPr txBox="1"/>
            <p:nvPr/>
          </p:nvSpPr>
          <p:spPr>
            <a:xfrm>
              <a:off x="7527808" y="221387"/>
              <a:ext cx="2527636" cy="49496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Launch AHAs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25BBC74-B5AB-0F38-755F-CCEFE906396B}"/>
              </a:ext>
            </a:extLst>
          </p:cNvPr>
          <p:cNvGrpSpPr/>
          <p:nvPr/>
        </p:nvGrpSpPr>
        <p:grpSpPr>
          <a:xfrm>
            <a:off x="9628055" y="4881746"/>
            <a:ext cx="8512534" cy="5351620"/>
            <a:chOff x="10359245" y="3289655"/>
            <a:chExt cx="7868517" cy="46893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BC12F6-03F1-23AF-0C3E-BF3B0CB9B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9245" y="3289655"/>
              <a:ext cx="7868517" cy="468937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FBDC61-093F-7E1F-0CDD-ADAAD799BB48}"/>
                </a:ext>
              </a:extLst>
            </p:cNvPr>
            <p:cNvSpPr txBox="1"/>
            <p:nvPr/>
          </p:nvSpPr>
          <p:spPr>
            <a:xfrm>
              <a:off x="15466749" y="6022497"/>
              <a:ext cx="2527636" cy="40453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Reentry AHA</a:t>
              </a:r>
            </a:p>
          </p:txBody>
        </p:sp>
        <p:sp>
          <p:nvSpPr>
            <p:cNvPr id="10" name="Left Arrow 25">
              <a:extLst>
                <a:ext uri="{FF2B5EF4-FFF2-40B4-BE49-F238E27FC236}">
                  <a16:creationId xmlns:a16="http://schemas.microsoft.com/office/drawing/2014/main" id="{202EB04B-AF6C-907B-1BFD-612F56010208}"/>
                </a:ext>
              </a:extLst>
            </p:cNvPr>
            <p:cNvSpPr/>
            <p:nvPr/>
          </p:nvSpPr>
          <p:spPr>
            <a:xfrm rot="1781406">
              <a:off x="14788223" y="5710259"/>
              <a:ext cx="685800" cy="152400"/>
            </a:xfrm>
            <a:prstGeom prst="lef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Object 9" descr="preencoded.png">
            <a:extLst>
              <a:ext uri="{FF2B5EF4-FFF2-40B4-BE49-F238E27FC236}">
                <a16:creationId xmlns:a16="http://schemas.microsoft.com/office/drawing/2014/main" id="{54AB6602-474F-4E7B-8AB6-AAE64A2DE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47709" y="9504111"/>
            <a:ext cx="699912" cy="49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2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1"/>
            <a:ext cx="6142089" cy="10284428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3" name="Object 2"/>
          <p:cNvSpPr/>
          <p:nvPr/>
        </p:nvSpPr>
        <p:spPr>
          <a:xfrm>
            <a:off x="714197" y="3520931"/>
            <a:ext cx="5285054" cy="39483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900"/>
              </a:spcAft>
              <a:buNone/>
            </a:pPr>
            <a:r>
              <a:rPr lang="en-US" sz="5400" b="1" kern="0" dirty="0">
                <a:solidFill>
                  <a:schemeClr val="bg1">
                    <a:alpha val="90000"/>
                  </a:schemeClr>
                </a:solidFill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Airspace Integration of Launch and Reentry Operations</a:t>
            </a:r>
          </a:p>
        </p:txBody>
      </p:sp>
      <p:sp>
        <p:nvSpPr>
          <p:cNvPr id="4" name="Object 3"/>
          <p:cNvSpPr/>
          <p:nvPr/>
        </p:nvSpPr>
        <p:spPr>
          <a:xfrm>
            <a:off x="714197" y="2842445"/>
            <a:ext cx="5285054" cy="29282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900"/>
              </a:spcAft>
              <a:buNone/>
            </a:pPr>
            <a:r>
              <a:rPr lang="en-US" sz="2850" kern="0" dirty="0">
                <a:solidFill>
                  <a:schemeClr val="bg1"/>
                </a:solidFill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FAA Air Traffic Organization</a:t>
            </a:r>
            <a:endParaRPr lang="en-US" sz="40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BD560C-07FB-4536-C68C-E196E38EE3EA}"/>
              </a:ext>
            </a:extLst>
          </p:cNvPr>
          <p:cNvSpPr txBox="1"/>
          <p:nvPr/>
        </p:nvSpPr>
        <p:spPr>
          <a:xfrm>
            <a:off x="7916813" y="1951897"/>
            <a:ext cx="92964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Assessment and Aircraft Hazard Area Development</a:t>
            </a: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 Planning</a:t>
            </a: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Traffic Flow Management</a:t>
            </a: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Real-Time Mission Support</a:t>
            </a: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 Operations Analysis</a:t>
            </a: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Object 5" descr="preencoded.png">
            <a:extLst>
              <a:ext uri="{FF2B5EF4-FFF2-40B4-BE49-F238E27FC236}">
                <a16:creationId xmlns:a16="http://schemas.microsoft.com/office/drawing/2014/main" id="{99EDD78D-6AFC-4D15-150C-B6FF3D865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59356" y="1844290"/>
            <a:ext cx="657060" cy="685629"/>
          </a:xfrm>
          <a:prstGeom prst="rect">
            <a:avLst/>
          </a:prstGeom>
        </p:spPr>
      </p:pic>
      <p:pic>
        <p:nvPicPr>
          <p:cNvPr id="29" name="Object 7" descr="preencoded.png">
            <a:extLst>
              <a:ext uri="{FF2B5EF4-FFF2-40B4-BE49-F238E27FC236}">
                <a16:creationId xmlns:a16="http://schemas.microsoft.com/office/drawing/2014/main" id="{4AD86152-2C48-3421-9950-C2CC41332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02195" y="2890812"/>
            <a:ext cx="514221" cy="685629"/>
          </a:xfrm>
          <a:prstGeom prst="rect">
            <a:avLst/>
          </a:prstGeom>
        </p:spPr>
      </p:pic>
      <p:pic>
        <p:nvPicPr>
          <p:cNvPr id="30" name="Object 9" descr="preencoded.png">
            <a:extLst>
              <a:ext uri="{FF2B5EF4-FFF2-40B4-BE49-F238E27FC236}">
                <a16:creationId xmlns:a16="http://schemas.microsoft.com/office/drawing/2014/main" id="{52396423-0BD2-B51C-5941-D7B41D2CD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16901" y="4080646"/>
            <a:ext cx="699912" cy="499938"/>
          </a:xfrm>
          <a:prstGeom prst="rect">
            <a:avLst/>
          </a:prstGeom>
        </p:spPr>
      </p:pic>
      <p:pic>
        <p:nvPicPr>
          <p:cNvPr id="31" name="Object 11" descr="preencoded.png">
            <a:extLst>
              <a:ext uri="{FF2B5EF4-FFF2-40B4-BE49-F238E27FC236}">
                <a16:creationId xmlns:a16="http://schemas.microsoft.com/office/drawing/2014/main" id="{ABC18AAD-0E65-11E3-283D-7DB521EFC8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241500" y="5142215"/>
            <a:ext cx="657060" cy="657060"/>
          </a:xfrm>
          <a:prstGeom prst="rect">
            <a:avLst/>
          </a:prstGeom>
        </p:spPr>
      </p:pic>
      <p:pic>
        <p:nvPicPr>
          <p:cNvPr id="32" name="Object 13" descr="preencoded.png">
            <a:extLst>
              <a:ext uri="{FF2B5EF4-FFF2-40B4-BE49-F238E27FC236}">
                <a16:creationId xmlns:a16="http://schemas.microsoft.com/office/drawing/2014/main" id="{0E8CBEF7-CAE5-2AFB-6B18-AEFAB3D1EE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187923" y="6131311"/>
            <a:ext cx="628493" cy="642777"/>
          </a:xfrm>
          <a:prstGeom prst="rect">
            <a:avLst/>
          </a:prstGeom>
        </p:spPr>
      </p:pic>
      <p:pic>
        <p:nvPicPr>
          <p:cNvPr id="34" name="Object 15" descr="preencoded.png">
            <a:extLst>
              <a:ext uri="{FF2B5EF4-FFF2-40B4-BE49-F238E27FC236}">
                <a16:creationId xmlns:a16="http://schemas.microsoft.com/office/drawing/2014/main" id="{2EEFF815-BB66-5A38-2340-DCECE68F15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45071" y="7177833"/>
            <a:ext cx="671345" cy="6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6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Mission Planning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91F6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8CA9861-DACC-E02B-58DE-44F564225F1C}"/>
              </a:ext>
            </a:extLst>
          </p:cNvPr>
          <p:cNvSpPr/>
          <p:nvPr/>
        </p:nvSpPr>
        <p:spPr>
          <a:xfrm>
            <a:off x="1088666" y="1815354"/>
            <a:ext cx="17199333" cy="11204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Evaluation:  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Assessment of impacts on airspace system is performed using</a:t>
            </a:r>
          </a:p>
          <a:p>
            <a:pPr marL="1257300" lvl="1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AHA definition</a:t>
            </a:r>
          </a:p>
          <a:p>
            <a:pPr marL="1257300" lvl="1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Historical aviation traffic data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333C3C">
                  <a:alpha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8240F5-F607-DDF8-FAEC-105EC0F819E8}"/>
              </a:ext>
            </a:extLst>
          </p:cNvPr>
          <p:cNvGrpSpPr/>
          <p:nvPr/>
        </p:nvGrpSpPr>
        <p:grpSpPr>
          <a:xfrm>
            <a:off x="533400" y="4610100"/>
            <a:ext cx="16446934" cy="4435275"/>
            <a:chOff x="1061744" y="4381500"/>
            <a:chExt cx="16599334" cy="45114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A572447-E53C-C31A-5EB3-5F12EF31C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1061744" y="4381500"/>
              <a:ext cx="8691856" cy="4511475"/>
            </a:xfrm>
            <a:prstGeom prst="rect">
              <a:avLst/>
            </a:prstGeom>
          </p:spPr>
        </p:pic>
        <p:pic>
          <p:nvPicPr>
            <p:cNvPr id="5" name="Content Placeholder 4">
              <a:extLst>
                <a:ext uri="{FF2B5EF4-FFF2-40B4-BE49-F238E27FC236}">
                  <a16:creationId xmlns:a16="http://schemas.microsoft.com/office/drawing/2014/main" id="{2934A471-EB98-20B7-7007-221A90924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34755" y="4420508"/>
              <a:ext cx="7726323" cy="4433457"/>
            </a:xfrm>
            <a:prstGeom prst="rect">
              <a:avLst/>
            </a:prstGeom>
          </p:spPr>
        </p:pic>
      </p:grpSp>
      <p:pic>
        <p:nvPicPr>
          <p:cNvPr id="11" name="Object 9" descr="preencoded.png">
            <a:extLst>
              <a:ext uri="{FF2B5EF4-FFF2-40B4-BE49-F238E27FC236}">
                <a16:creationId xmlns:a16="http://schemas.microsoft.com/office/drawing/2014/main" id="{704244C2-941A-44F4-9921-1AFD9BFC5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7709" y="9504111"/>
            <a:ext cx="699912" cy="49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47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Mission Planning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8CA9861-DACC-E02B-58DE-44F564225F1C}"/>
              </a:ext>
            </a:extLst>
          </p:cNvPr>
          <p:cNvSpPr/>
          <p:nvPr/>
        </p:nvSpPr>
        <p:spPr>
          <a:xfrm>
            <a:off x="1063268" y="2589615"/>
            <a:ext cx="8080732" cy="55256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91F62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International Coordination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lang="en-US" sz="3600" b="1" kern="0" dirty="0">
              <a:solidFill>
                <a:srgbClr val="1D3557"/>
              </a:solidFill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 marL="1257300" lvl="1" indent="-5715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alpha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Process typically initiated 10 days before launch</a:t>
            </a:r>
          </a:p>
          <a:p>
            <a:pPr marL="1257300" lvl="1" indent="-5715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tx2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ATO Space Operations initiates coordination with International Air Navigations Service Providers (ANSPs) and U.S. NOTAM Office</a:t>
            </a:r>
          </a:p>
          <a:p>
            <a:pPr marL="1257300" lvl="1" indent="-5715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tx2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Danger Areas published for hazard</a:t>
            </a:r>
          </a:p>
          <a:p>
            <a:pPr marL="1257300" lvl="1" indent="-5715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tx2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Aeronautical Messaging Handling Service (AMHS) preferred method of coordination</a:t>
            </a:r>
          </a:p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855C9F-52E0-40B3-925F-00DCB698C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2540245"/>
            <a:ext cx="7896166" cy="5068485"/>
          </a:xfrm>
          <a:prstGeom prst="rect">
            <a:avLst/>
          </a:prstGeom>
        </p:spPr>
      </p:pic>
      <p:pic>
        <p:nvPicPr>
          <p:cNvPr id="10" name="Object 9" descr="preencoded.png">
            <a:extLst>
              <a:ext uri="{FF2B5EF4-FFF2-40B4-BE49-F238E27FC236}">
                <a16:creationId xmlns:a16="http://schemas.microsoft.com/office/drawing/2014/main" id="{8B791C4A-262A-4A30-9AA0-AA900CAD2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7709" y="9504111"/>
            <a:ext cx="699912" cy="49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3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697665" y="640039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Mission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 Planning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8CA9861-DACC-E02B-58DE-44F564225F1C}"/>
              </a:ext>
            </a:extLst>
          </p:cNvPr>
          <p:cNvSpPr/>
          <p:nvPr/>
        </p:nvSpPr>
        <p:spPr>
          <a:xfrm>
            <a:off x="697666" y="2476500"/>
            <a:ext cx="10024668" cy="11204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None/>
            </a:pPr>
            <a:r>
              <a:rPr lang="en-US" sz="3600" b="1" kern="0" dirty="0">
                <a:solidFill>
                  <a:srgbClr val="091F62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Airspace Management Plan:</a:t>
            </a:r>
          </a:p>
          <a:p>
            <a:pPr>
              <a:spcAft>
                <a:spcPts val="900"/>
              </a:spcAft>
              <a:buNone/>
            </a:pPr>
            <a:endParaRPr lang="en-US" sz="3600" b="1" kern="0" dirty="0">
              <a:solidFill>
                <a:srgbClr val="1D3557"/>
              </a:solidFill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 marL="1257300" lvl="1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6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Mission Overview </a:t>
            </a:r>
          </a:p>
          <a:p>
            <a:pPr marL="1257300" lvl="1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6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Mission Schedule</a:t>
            </a:r>
          </a:p>
          <a:p>
            <a:pPr marL="1257300" lvl="1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6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Traffic Management Initiatives</a:t>
            </a:r>
          </a:p>
          <a:p>
            <a:pPr marL="1257300" lvl="1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6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Distribution:</a:t>
            </a:r>
          </a:p>
          <a:p>
            <a:pPr marL="1943100" lvl="2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6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LRO</a:t>
            </a:r>
          </a:p>
          <a:p>
            <a:pPr marL="1943100" lvl="2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6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Range</a:t>
            </a:r>
          </a:p>
          <a:p>
            <a:pPr marL="1943100" lvl="2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6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ATC Facilities</a:t>
            </a:r>
          </a:p>
          <a:p>
            <a:pPr marL="1943100" lvl="2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6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Aviation Community</a:t>
            </a:r>
          </a:p>
          <a:p>
            <a:pPr marL="1943100" lvl="2" indent="-571500">
              <a:spcAft>
                <a:spcPts val="900"/>
              </a:spcAft>
              <a:buClr>
                <a:srgbClr val="1D3557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6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Other Stakeholders </a:t>
            </a:r>
          </a:p>
          <a:p>
            <a:pPr>
              <a:spcAft>
                <a:spcPts val="900"/>
              </a:spcAft>
              <a:buNone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	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B779B8-94F6-4BBD-8C2A-749B75840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0" y="2180208"/>
            <a:ext cx="6122838" cy="6956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0E773A-9451-4A0A-9608-18BBC8B90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217374"/>
            <a:ext cx="6286669" cy="7149545"/>
          </a:xfrm>
          <a:prstGeom prst="rect">
            <a:avLst/>
          </a:prstGeom>
        </p:spPr>
      </p:pic>
      <p:pic>
        <p:nvPicPr>
          <p:cNvPr id="15" name="Object 9" descr="preencoded.png">
            <a:extLst>
              <a:ext uri="{FF2B5EF4-FFF2-40B4-BE49-F238E27FC236}">
                <a16:creationId xmlns:a16="http://schemas.microsoft.com/office/drawing/2014/main" id="{2FF903C2-76FC-4731-8FFE-49D870CB4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7709" y="9504111"/>
            <a:ext cx="699912" cy="49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75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141714" y="142840"/>
            <a:ext cx="8998875" cy="9998750"/>
          </a:xfrm>
          <a:prstGeom prst="rect">
            <a:avLst/>
          </a:prstGeom>
          <a:solidFill>
            <a:srgbClr val="F3F7F1"/>
          </a:solidFill>
        </p:spPr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1714" y="142840"/>
            <a:ext cx="8998875" cy="9998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9E11088-8797-270B-CED9-3274AF9A7BB6}"/>
              </a:ext>
            </a:extLst>
          </p:cNvPr>
          <p:cNvGrpSpPr/>
          <p:nvPr/>
        </p:nvGrpSpPr>
        <p:grpSpPr>
          <a:xfrm>
            <a:off x="1447800" y="4381466"/>
            <a:ext cx="6169743" cy="1523999"/>
            <a:chOff x="1485986" y="3619501"/>
            <a:chExt cx="6169743" cy="1523999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52C19389-2EE4-6CB6-96A9-BCD8B4B2A383}"/>
                </a:ext>
              </a:extLst>
            </p:cNvPr>
            <p:cNvSpPr/>
            <p:nvPr/>
          </p:nvSpPr>
          <p:spPr>
            <a:xfrm>
              <a:off x="2167458" y="3619501"/>
              <a:ext cx="5071541" cy="217936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ource Sans Pro" pitchFamily="34" charset="-122"/>
                  <a:cs typeface="Calibri" panose="020F0502020204030204" pitchFamily="34" charset="0"/>
                </a:rPr>
                <a:t>Airspace Integration | Module 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ED6BFE9F-023D-8C19-5C5D-1895FCF0E9BB}"/>
                </a:ext>
              </a:extLst>
            </p:cNvPr>
            <p:cNvSpPr/>
            <p:nvPr/>
          </p:nvSpPr>
          <p:spPr>
            <a:xfrm>
              <a:off x="1485986" y="4223101"/>
              <a:ext cx="6169743" cy="920399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Bebas Neue Bold" pitchFamily="34" charset="-122"/>
                  <a:cs typeface="Calibri" panose="020F0502020204030204" pitchFamily="34" charset="0"/>
                </a:rPr>
                <a:t>Traffic Flow Management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5164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Traffic Flow Management: 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91F6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8CA9861-DACC-E02B-58DE-44F564225F1C}"/>
              </a:ext>
            </a:extLst>
          </p:cNvPr>
          <p:cNvSpPr/>
          <p:nvPr/>
        </p:nvSpPr>
        <p:spPr>
          <a:xfrm>
            <a:off x="1063267" y="2664950"/>
            <a:ext cx="7369534" cy="11204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55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Traffic management predominately consists of route management</a:t>
            </a:r>
          </a:p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55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Use of time-based procedures minimizes the total impact of operations </a:t>
            </a:r>
          </a:p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55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kern="0" dirty="0">
                <a:solidFill>
                  <a:schemeClr val="accent6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Real-time situational awareness is key to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 tactical management of airspace and aircraft during operation</a:t>
            </a:r>
          </a:p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55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Collaborative discussions with the space industry have been critical to understanding operations and the development of dynamic airspace management procedures</a:t>
            </a:r>
          </a:p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55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kern="0" dirty="0">
                <a:solidFill>
                  <a:schemeClr val="accent6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Early communication of traffic management plan to the aviation industry is important (i.e. planning telcon)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alpha val="8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479F38-5687-E279-F07E-695B80009A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1077" y="9143951"/>
            <a:ext cx="2609194" cy="872153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0E41A00D-54C7-AF2A-B9FB-CF475B5755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950520"/>
            <a:ext cx="5226050" cy="4795022"/>
          </a:xfrm>
          <a:prstGeom prst="rect">
            <a:avLst/>
          </a:prstGeom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049A9891-A60F-2CC1-EFA2-EE5ADD1A77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0643" y="5469650"/>
            <a:ext cx="6133813" cy="4546454"/>
          </a:xfrm>
          <a:prstGeom prst="rect">
            <a:avLst/>
          </a:prstGeom>
        </p:spPr>
      </p:pic>
      <p:sp>
        <p:nvSpPr>
          <p:cNvPr id="16" name="Bent-Up Arrow 8">
            <a:extLst>
              <a:ext uri="{FF2B5EF4-FFF2-40B4-BE49-F238E27FC236}">
                <a16:creationId xmlns:a16="http://schemas.microsoft.com/office/drawing/2014/main" id="{E7D1A09E-91C5-D7A3-22E5-5762272C9C8A}"/>
              </a:ext>
            </a:extLst>
          </p:cNvPr>
          <p:cNvSpPr/>
          <p:nvPr/>
        </p:nvSpPr>
        <p:spPr>
          <a:xfrm rot="10800000" flipH="1">
            <a:off x="14370050" y="3785381"/>
            <a:ext cx="1708150" cy="1703101"/>
          </a:xfrm>
          <a:prstGeom prst="bentUp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Object 11" descr="preencoded.png">
            <a:extLst>
              <a:ext uri="{FF2B5EF4-FFF2-40B4-BE49-F238E27FC236}">
                <a16:creationId xmlns:a16="http://schemas.microsoft.com/office/drawing/2014/main" id="{53042337-4726-2B46-5A17-B9358D699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56981" y="9425550"/>
            <a:ext cx="657060" cy="65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85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Traffic Flow Management: 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91F6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8CA9861-DACC-E02B-58DE-44F564225F1C}"/>
              </a:ext>
            </a:extLst>
          </p:cNvPr>
          <p:cNvSpPr/>
          <p:nvPr/>
        </p:nvSpPr>
        <p:spPr>
          <a:xfrm>
            <a:off x="1063267" y="2019300"/>
            <a:ext cx="15853133" cy="1600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55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Use of time-based procedures minimizes the total impact of operations </a:t>
            </a:r>
          </a:p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55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Importance of hotline in tactical management of aircraft during operation</a:t>
            </a:r>
          </a:p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55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Collaborative discussions with industry have been critical to understanding operations and the development of dynamic airspace management procedures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2B3B1-2C8A-F6CC-FC0E-89D746A90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426" y="5143500"/>
            <a:ext cx="7441545" cy="3720773"/>
          </a:xfrm>
          <a:prstGeom prst="rect">
            <a:avLst/>
          </a:prstGeom>
        </p:spPr>
      </p:pic>
      <p:pic>
        <p:nvPicPr>
          <p:cNvPr id="10" name="Object 11" descr="preencoded.png">
            <a:extLst>
              <a:ext uri="{FF2B5EF4-FFF2-40B4-BE49-F238E27FC236}">
                <a16:creationId xmlns:a16="http://schemas.microsoft.com/office/drawing/2014/main" id="{FC27CB2D-3B56-4907-9054-90D81C56B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6981" y="9425550"/>
            <a:ext cx="657060" cy="657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9C6FC5-A011-4B3F-2503-04055E2EC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267" y="5143499"/>
            <a:ext cx="7697599" cy="372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72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141714" y="142840"/>
            <a:ext cx="8998875" cy="9998750"/>
          </a:xfrm>
          <a:prstGeom prst="rect">
            <a:avLst/>
          </a:prstGeom>
          <a:solidFill>
            <a:srgbClr val="F3F7F1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1714" y="142840"/>
            <a:ext cx="8998875" cy="9998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E90278F-1C0C-C759-F221-6981981ACE11}"/>
              </a:ext>
            </a:extLst>
          </p:cNvPr>
          <p:cNvGrpSpPr/>
          <p:nvPr/>
        </p:nvGrpSpPr>
        <p:grpSpPr>
          <a:xfrm>
            <a:off x="1447800" y="4405632"/>
            <a:ext cx="6169743" cy="1473165"/>
            <a:chOff x="1485986" y="3670335"/>
            <a:chExt cx="6169743" cy="1473165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74EAD509-E1FB-7DE5-284E-8BAD003837C7}"/>
                </a:ext>
              </a:extLst>
            </p:cNvPr>
            <p:cNvSpPr/>
            <p:nvPr/>
          </p:nvSpPr>
          <p:spPr>
            <a:xfrm>
              <a:off x="2167459" y="3670335"/>
              <a:ext cx="5008128" cy="167102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ource Sans Pro" pitchFamily="34" charset="-122"/>
                  <a:cs typeface="Calibri" panose="020F0502020204030204" pitchFamily="34" charset="0"/>
                </a:rPr>
                <a:t>Airspace Integration | Module 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E4660C00-BB7A-FEA8-A74D-4921997F7901}"/>
                </a:ext>
              </a:extLst>
            </p:cNvPr>
            <p:cNvSpPr/>
            <p:nvPr/>
          </p:nvSpPr>
          <p:spPr>
            <a:xfrm>
              <a:off x="1485986" y="4223101"/>
              <a:ext cx="6169743" cy="920399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Bebas Neue Bold" pitchFamily="34" charset="-122"/>
                  <a:cs typeface="Calibri" panose="020F0502020204030204" pitchFamily="34" charset="0"/>
                </a:rPr>
                <a:t>Real-Time 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Bebas Neue Bold" pitchFamily="34" charset="-122"/>
                  <a:cs typeface="Calibri" panose="020F0502020204030204" pitchFamily="34" charset="0"/>
                </a:rPr>
                <a:t>Mission Support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033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F56BF2E-6B53-2572-8684-130C7E2234B7}"/>
              </a:ext>
            </a:extLst>
          </p:cNvPr>
          <p:cNvGrpSpPr/>
          <p:nvPr/>
        </p:nvGrpSpPr>
        <p:grpSpPr>
          <a:xfrm>
            <a:off x="8915400" y="786902"/>
            <a:ext cx="9103982" cy="8713195"/>
            <a:chOff x="7446509" y="785617"/>
            <a:chExt cx="9103982" cy="8713195"/>
          </a:xfrm>
        </p:grpSpPr>
        <p:pic>
          <p:nvPicPr>
            <p:cNvPr id="5" name="Object 4" descr="preencoded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96" t="966" r="596" b="966"/>
            <a:stretch/>
          </p:blipFill>
          <p:spPr>
            <a:xfrm>
              <a:off x="7446509" y="785617"/>
              <a:ext cx="9103982" cy="6114476"/>
            </a:xfrm>
            <a:prstGeom prst="rect">
              <a:avLst/>
            </a:prstGeom>
          </p:spPr>
        </p:pic>
        <p:pic>
          <p:nvPicPr>
            <p:cNvPr id="6" name="Object 5" descr="preencoded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43" b="1243"/>
            <a:stretch/>
          </p:blipFill>
          <p:spPr>
            <a:xfrm>
              <a:off x="7446509" y="7042931"/>
              <a:ext cx="4485162" cy="2455881"/>
            </a:xfrm>
            <a:prstGeom prst="rect">
              <a:avLst/>
            </a:prstGeom>
          </p:spPr>
        </p:pic>
        <p:pic>
          <p:nvPicPr>
            <p:cNvPr id="7" name="Object 6" descr="preencoded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40" b="1240"/>
            <a:stretch/>
          </p:blipFill>
          <p:spPr>
            <a:xfrm>
              <a:off x="12074510" y="7042931"/>
              <a:ext cx="4475981" cy="2455881"/>
            </a:xfrm>
            <a:prstGeom prst="rect">
              <a:avLst/>
            </a:prstGeom>
          </p:spPr>
        </p:pic>
      </p:grpSp>
      <p:sp>
        <p:nvSpPr>
          <p:cNvPr id="8" name="Object 1">
            <a:extLst>
              <a:ext uri="{FF2B5EF4-FFF2-40B4-BE49-F238E27FC236}">
                <a16:creationId xmlns:a16="http://schemas.microsoft.com/office/drawing/2014/main" id="{E6830987-3325-045A-0093-8DEE6A3CF0A1}"/>
              </a:ext>
            </a:extLst>
          </p:cNvPr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Real-Time Mission Support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48528AC4-F9FC-7179-BD30-86AE0DC144FB}"/>
              </a:ext>
            </a:extLst>
          </p:cNvPr>
          <p:cNvSpPr/>
          <p:nvPr/>
        </p:nvSpPr>
        <p:spPr>
          <a:xfrm>
            <a:off x="1063267" y="2171700"/>
            <a:ext cx="7013933" cy="11204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91F62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Mission:  </a:t>
            </a:r>
            <a:r>
              <a:rPr lang="en-US" sz="36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Ensure space launch and reentry operations are safely and efficiently integrated into the National Airspace System (NAS)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lang="en-US" sz="2800" kern="0" dirty="0">
              <a:solidFill>
                <a:srgbClr val="000000">
                  <a:alpha val="80000"/>
                </a:srgbClr>
              </a:solidFill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 marL="1143000" lvl="1" indent="-4572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Conducted from the Challenger Room at the FAA Air Traffic Control System Command Center in Warrenton, Virginia.</a:t>
            </a:r>
          </a:p>
          <a:p>
            <a:pPr marL="1143000" lvl="1" indent="-4572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Key Tools:</a:t>
            </a:r>
          </a:p>
          <a:p>
            <a:pPr marL="1828800" lvl="2" indent="-4572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Space Data Integrator (SDI)</a:t>
            </a:r>
          </a:p>
          <a:p>
            <a:pPr marL="1828800" lvl="2" indent="-4572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Traffic Flow Management System</a:t>
            </a:r>
          </a:p>
          <a:p>
            <a:pPr marL="1828800" lvl="2" indent="-4572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Hotline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normalizeH="0" baseline="0" noProof="0" dirty="0">
              <a:ln>
                <a:noFill/>
              </a:ln>
              <a:solidFill>
                <a:srgbClr val="333C3C">
                  <a:alpha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</p:txBody>
      </p:sp>
      <p:pic>
        <p:nvPicPr>
          <p:cNvPr id="14" name="Object 13" descr="preencoded.png">
            <a:extLst>
              <a:ext uri="{FF2B5EF4-FFF2-40B4-BE49-F238E27FC236}">
                <a16:creationId xmlns:a16="http://schemas.microsoft.com/office/drawing/2014/main" id="{47EBC0C9-5B37-1772-77C4-6ADE5E56FB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56981" y="9434469"/>
            <a:ext cx="628493" cy="64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31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">
            <a:extLst>
              <a:ext uri="{FF2B5EF4-FFF2-40B4-BE49-F238E27FC236}">
                <a16:creationId xmlns:a16="http://schemas.microsoft.com/office/drawing/2014/main" id="{E6830987-3325-045A-0093-8DEE6A3CF0A1}"/>
              </a:ext>
            </a:extLst>
          </p:cNvPr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Real-Time Mission Support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48528AC4-F9FC-7179-BD30-86AE0DC144FB}"/>
              </a:ext>
            </a:extLst>
          </p:cNvPr>
          <p:cNvSpPr/>
          <p:nvPr/>
        </p:nvSpPr>
        <p:spPr>
          <a:xfrm>
            <a:off x="1063267" y="1815354"/>
            <a:ext cx="7214882" cy="70804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91F62">
                    <a:alpha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Hotline Actions: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>
              <a:solidFill>
                <a:srgbClr val="1D3557">
                  <a:alpha val="80000"/>
                </a:srgbClr>
              </a:solidFill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 marL="1143000" lvl="1" indent="-4572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The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hotline is key to real-time shared situational awareness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 marL="1143000" lvl="1" indent="-4572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Operator call out </a:t>
            </a: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of key mission events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 marL="1143000" lvl="1" indent="-4572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Airspace is </a:t>
            </a:r>
            <a:r>
              <a:rPr lang="en-US" sz="2800" b="1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tactically managed</a:t>
            </a: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 and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 deactivated (TBLP/DLRW)</a:t>
            </a:r>
          </a:p>
          <a:p>
            <a:pPr marL="1143000" lvl="1" indent="-4572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Traffic Management </a:t>
            </a: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initiatives are canceled</a:t>
            </a:r>
          </a:p>
          <a:p>
            <a:pPr marL="1143000" lvl="1" indent="-4572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In the event of a launch malfunction, </a:t>
            </a:r>
            <a:r>
              <a:rPr lang="en-US" sz="2800" b="1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Debris Response Areas (DRAs)</a:t>
            </a:r>
            <a:r>
              <a:rPr lang="en-US" sz="2800" kern="0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 are activated and canceled  </a:t>
            </a:r>
          </a:p>
          <a:p>
            <a:pPr marL="1143000" lvl="1" indent="-4572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333C3C">
                  <a:alpha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EEDBE3D-94FB-F79A-5341-C0D3F938E171}"/>
              </a:ext>
            </a:extLst>
          </p:cNvPr>
          <p:cNvSpPr>
            <a:spLocks noChangeAspect="1"/>
          </p:cNvSpPr>
          <p:nvPr/>
        </p:nvSpPr>
        <p:spPr>
          <a:xfrm>
            <a:off x="10567565" y="3004229"/>
            <a:ext cx="4800600" cy="4800600"/>
          </a:xfrm>
          <a:prstGeom prst="ellipse">
            <a:avLst/>
          </a:prstGeom>
          <a:noFill/>
          <a:ln w="57150" cap="flat" cmpd="sng" algn="ctr">
            <a:solidFill>
              <a:srgbClr val="EEECE1">
                <a:lumMod val="9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0EA3ECD-9386-D9AC-5185-47DC8FBA5C34}"/>
              </a:ext>
            </a:extLst>
          </p:cNvPr>
          <p:cNvGrpSpPr/>
          <p:nvPr/>
        </p:nvGrpSpPr>
        <p:grpSpPr>
          <a:xfrm rot="16200000">
            <a:off x="12738065" y="3784770"/>
            <a:ext cx="512505" cy="87528"/>
            <a:chOff x="6627061" y="3198647"/>
            <a:chExt cx="531886" cy="90837"/>
          </a:xfrm>
          <a:solidFill>
            <a:srgbClr val="7F7F7F"/>
          </a:solidFill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377659C-4259-E142-7988-7FBF16464866}"/>
                </a:ext>
              </a:extLst>
            </p:cNvPr>
            <p:cNvSpPr/>
            <p:nvPr/>
          </p:nvSpPr>
          <p:spPr>
            <a:xfrm>
              <a:off x="6627061" y="3218427"/>
              <a:ext cx="51275" cy="5127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954CBFAC-FBCE-072D-C6B0-1037359EC947}"/>
                </a:ext>
              </a:extLst>
            </p:cNvPr>
            <p:cNvSpPr/>
            <p:nvPr/>
          </p:nvSpPr>
          <p:spPr>
            <a:xfrm>
              <a:off x="6720856" y="3213045"/>
              <a:ext cx="62043" cy="6204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E629C68F-ACB1-B7F4-59E1-F56307DD046A}"/>
                </a:ext>
              </a:extLst>
            </p:cNvPr>
            <p:cNvSpPr/>
            <p:nvPr/>
          </p:nvSpPr>
          <p:spPr>
            <a:xfrm>
              <a:off x="6825419" y="3206530"/>
              <a:ext cx="75071" cy="7507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BFACED12-6B82-2090-CEC0-35E78A1F29C5}"/>
                </a:ext>
              </a:extLst>
            </p:cNvPr>
            <p:cNvSpPr/>
            <p:nvPr/>
          </p:nvSpPr>
          <p:spPr>
            <a:xfrm>
              <a:off x="6943010" y="3202776"/>
              <a:ext cx="82580" cy="8257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31F648B5-5398-FC58-4FB1-0AAA967367C8}"/>
                </a:ext>
              </a:extLst>
            </p:cNvPr>
            <p:cNvSpPr/>
            <p:nvPr/>
          </p:nvSpPr>
          <p:spPr>
            <a:xfrm>
              <a:off x="7068109" y="3198647"/>
              <a:ext cx="90838" cy="90837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45B7256-ACB1-D34C-73A4-15E963D7CCD5}"/>
              </a:ext>
            </a:extLst>
          </p:cNvPr>
          <p:cNvGrpSpPr/>
          <p:nvPr/>
        </p:nvGrpSpPr>
        <p:grpSpPr>
          <a:xfrm rot="19996277">
            <a:off x="14016442" y="4718357"/>
            <a:ext cx="512505" cy="87527"/>
            <a:chOff x="6627061" y="3198647"/>
            <a:chExt cx="531886" cy="90837"/>
          </a:xfrm>
          <a:solidFill>
            <a:srgbClr val="7F7F7F"/>
          </a:solidFill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74DF781-913A-D4A0-E90E-221FFEC8EB67}"/>
                </a:ext>
              </a:extLst>
            </p:cNvPr>
            <p:cNvSpPr/>
            <p:nvPr/>
          </p:nvSpPr>
          <p:spPr>
            <a:xfrm>
              <a:off x="6627061" y="3218427"/>
              <a:ext cx="51275" cy="5127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373DEEB7-B645-7215-3436-AC1B7399B728}"/>
                </a:ext>
              </a:extLst>
            </p:cNvPr>
            <p:cNvSpPr/>
            <p:nvPr/>
          </p:nvSpPr>
          <p:spPr>
            <a:xfrm>
              <a:off x="6720856" y="3213045"/>
              <a:ext cx="62043" cy="6204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4A520023-21A2-29E1-188D-0C87D34EE41A}"/>
                </a:ext>
              </a:extLst>
            </p:cNvPr>
            <p:cNvSpPr/>
            <p:nvPr/>
          </p:nvSpPr>
          <p:spPr>
            <a:xfrm>
              <a:off x="6825419" y="3206530"/>
              <a:ext cx="75071" cy="7507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B713A38-A455-CA2E-F5D6-257F73DB884C}"/>
                </a:ext>
              </a:extLst>
            </p:cNvPr>
            <p:cNvSpPr/>
            <p:nvPr/>
          </p:nvSpPr>
          <p:spPr>
            <a:xfrm>
              <a:off x="6943010" y="3202776"/>
              <a:ext cx="82580" cy="8257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97D3AF3-FC5B-5F8F-5609-18CCFE4F574C}"/>
                </a:ext>
              </a:extLst>
            </p:cNvPr>
            <p:cNvSpPr/>
            <p:nvPr/>
          </p:nvSpPr>
          <p:spPr>
            <a:xfrm>
              <a:off x="7068109" y="3198647"/>
              <a:ext cx="90838" cy="90837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6760ABA-EB11-B77E-FBBF-DA60A0B0D0C2}"/>
              </a:ext>
            </a:extLst>
          </p:cNvPr>
          <p:cNvGrpSpPr/>
          <p:nvPr/>
        </p:nvGrpSpPr>
        <p:grpSpPr>
          <a:xfrm rot="8802482">
            <a:off x="11493344" y="5970001"/>
            <a:ext cx="512505" cy="87527"/>
            <a:chOff x="6627061" y="3198647"/>
            <a:chExt cx="531886" cy="90837"/>
          </a:xfrm>
          <a:solidFill>
            <a:srgbClr val="7F7F7F"/>
          </a:solidFill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E0F5E3E5-685F-D19B-AEB8-0336A6FF8A5E}"/>
                </a:ext>
              </a:extLst>
            </p:cNvPr>
            <p:cNvSpPr/>
            <p:nvPr/>
          </p:nvSpPr>
          <p:spPr>
            <a:xfrm>
              <a:off x="6627061" y="3218427"/>
              <a:ext cx="51275" cy="5127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8B87F2EC-6D77-BC3B-CD38-74E69CAFFA92}"/>
                </a:ext>
              </a:extLst>
            </p:cNvPr>
            <p:cNvSpPr/>
            <p:nvPr/>
          </p:nvSpPr>
          <p:spPr>
            <a:xfrm>
              <a:off x="6720856" y="3213045"/>
              <a:ext cx="62043" cy="6204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888C134-BE78-EEEE-2B20-BB080037101D}"/>
                </a:ext>
              </a:extLst>
            </p:cNvPr>
            <p:cNvSpPr/>
            <p:nvPr/>
          </p:nvSpPr>
          <p:spPr>
            <a:xfrm>
              <a:off x="6825419" y="3206530"/>
              <a:ext cx="75071" cy="7507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7F98322-ABEB-CFE3-CEDB-D9E9C182FC58}"/>
                </a:ext>
              </a:extLst>
            </p:cNvPr>
            <p:cNvSpPr/>
            <p:nvPr/>
          </p:nvSpPr>
          <p:spPr>
            <a:xfrm>
              <a:off x="6943010" y="3202776"/>
              <a:ext cx="82580" cy="8257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93BCE98C-8D28-2BC8-8947-30F27840040D}"/>
                </a:ext>
              </a:extLst>
            </p:cNvPr>
            <p:cNvSpPr/>
            <p:nvPr/>
          </p:nvSpPr>
          <p:spPr>
            <a:xfrm>
              <a:off x="7068109" y="3198647"/>
              <a:ext cx="90838" cy="90837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551861F-A45C-299D-A0B2-0310FEFF63CE}"/>
              </a:ext>
            </a:extLst>
          </p:cNvPr>
          <p:cNvGrpSpPr/>
          <p:nvPr/>
        </p:nvGrpSpPr>
        <p:grpSpPr>
          <a:xfrm rot="12741263" flipH="1">
            <a:off x="14040901" y="5956099"/>
            <a:ext cx="512505" cy="87527"/>
            <a:chOff x="6627061" y="3198647"/>
            <a:chExt cx="531886" cy="90837"/>
          </a:xfrm>
          <a:solidFill>
            <a:srgbClr val="7F7F7F"/>
          </a:solidFill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B92842A5-B027-1BE4-544C-C17C29302A2B}"/>
                </a:ext>
              </a:extLst>
            </p:cNvPr>
            <p:cNvSpPr/>
            <p:nvPr/>
          </p:nvSpPr>
          <p:spPr>
            <a:xfrm>
              <a:off x="6627061" y="3218427"/>
              <a:ext cx="51275" cy="5127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FBB62FA-9C35-4087-6F86-9572DADA8D99}"/>
                </a:ext>
              </a:extLst>
            </p:cNvPr>
            <p:cNvSpPr/>
            <p:nvPr/>
          </p:nvSpPr>
          <p:spPr>
            <a:xfrm>
              <a:off x="6720856" y="3213045"/>
              <a:ext cx="62043" cy="6204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A8A47DC0-34DF-412C-D0F0-A8A3EE0E0B73}"/>
                </a:ext>
              </a:extLst>
            </p:cNvPr>
            <p:cNvSpPr/>
            <p:nvPr/>
          </p:nvSpPr>
          <p:spPr>
            <a:xfrm>
              <a:off x="6825419" y="3206530"/>
              <a:ext cx="75071" cy="7507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6D3FC0C-5213-A644-C574-CAD77ED28E4A}"/>
                </a:ext>
              </a:extLst>
            </p:cNvPr>
            <p:cNvSpPr/>
            <p:nvPr/>
          </p:nvSpPr>
          <p:spPr>
            <a:xfrm>
              <a:off x="6943010" y="3202776"/>
              <a:ext cx="82580" cy="8257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C0D7F15-1544-0FD5-F5F2-FCAC1DDA7715}"/>
                </a:ext>
              </a:extLst>
            </p:cNvPr>
            <p:cNvSpPr/>
            <p:nvPr/>
          </p:nvSpPr>
          <p:spPr>
            <a:xfrm>
              <a:off x="7068109" y="3198647"/>
              <a:ext cx="90838" cy="90837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B8D609-0A3D-943B-DF22-3F434567D19C}"/>
              </a:ext>
            </a:extLst>
          </p:cNvPr>
          <p:cNvGrpSpPr/>
          <p:nvPr/>
        </p:nvGrpSpPr>
        <p:grpSpPr>
          <a:xfrm rot="1491817" flipH="1">
            <a:off x="11520334" y="4711469"/>
            <a:ext cx="512505" cy="87527"/>
            <a:chOff x="6627061" y="3198647"/>
            <a:chExt cx="531886" cy="90837"/>
          </a:xfrm>
          <a:solidFill>
            <a:srgbClr val="7F7F7F"/>
          </a:solidFill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825FABA-4463-8B2B-D182-1A233DE14D47}"/>
                </a:ext>
              </a:extLst>
            </p:cNvPr>
            <p:cNvSpPr/>
            <p:nvPr/>
          </p:nvSpPr>
          <p:spPr>
            <a:xfrm>
              <a:off x="6627061" y="3218427"/>
              <a:ext cx="51275" cy="5127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1F948F5-C29F-8443-8651-0399258007E2}"/>
                </a:ext>
              </a:extLst>
            </p:cNvPr>
            <p:cNvSpPr/>
            <p:nvPr/>
          </p:nvSpPr>
          <p:spPr>
            <a:xfrm>
              <a:off x="6720856" y="3213045"/>
              <a:ext cx="62043" cy="6204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4A11C4-A0C4-0FB5-4D4F-302F67586FE7}"/>
                </a:ext>
              </a:extLst>
            </p:cNvPr>
            <p:cNvSpPr/>
            <p:nvPr/>
          </p:nvSpPr>
          <p:spPr>
            <a:xfrm>
              <a:off x="6825419" y="3206530"/>
              <a:ext cx="75071" cy="7507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2E2E6C6D-2F6E-3D14-1D6B-A8167E86FD2D}"/>
                </a:ext>
              </a:extLst>
            </p:cNvPr>
            <p:cNvSpPr/>
            <p:nvPr/>
          </p:nvSpPr>
          <p:spPr>
            <a:xfrm>
              <a:off x="6943010" y="3202776"/>
              <a:ext cx="82580" cy="8257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CE531650-3E14-F280-74D4-9CEC9B09C2E0}"/>
                </a:ext>
              </a:extLst>
            </p:cNvPr>
            <p:cNvSpPr/>
            <p:nvPr/>
          </p:nvSpPr>
          <p:spPr>
            <a:xfrm>
              <a:off x="7068109" y="3198647"/>
              <a:ext cx="90838" cy="90837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3" name="Oval 72">
            <a:extLst>
              <a:ext uri="{FF2B5EF4-FFF2-40B4-BE49-F238E27FC236}">
                <a16:creationId xmlns:a16="http://schemas.microsoft.com/office/drawing/2014/main" id="{8D7498AD-1969-E99E-700E-B1BB7E5B1E6A}"/>
              </a:ext>
            </a:extLst>
          </p:cNvPr>
          <p:cNvSpPr>
            <a:spLocks noChangeAspect="1"/>
          </p:cNvSpPr>
          <p:nvPr/>
        </p:nvSpPr>
        <p:spPr>
          <a:xfrm>
            <a:off x="12756371" y="2741715"/>
            <a:ext cx="411480" cy="411480"/>
          </a:xfrm>
          <a:prstGeom prst="ellipse">
            <a:avLst/>
          </a:prstGeom>
          <a:solidFill>
            <a:srgbClr val="165A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B4A6CF9-D40E-375E-EEB7-CD1D426F0079}"/>
              </a:ext>
            </a:extLst>
          </p:cNvPr>
          <p:cNvSpPr/>
          <p:nvPr/>
        </p:nvSpPr>
        <p:spPr>
          <a:xfrm>
            <a:off x="14706346" y="4039550"/>
            <a:ext cx="3521355" cy="5078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ATC Facilities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D04C885-92D2-8ECA-8F61-BC599DD88964}"/>
              </a:ext>
            </a:extLst>
          </p:cNvPr>
          <p:cNvSpPr/>
          <p:nvPr/>
        </p:nvSpPr>
        <p:spPr>
          <a:xfrm>
            <a:off x="14753198" y="6324867"/>
            <a:ext cx="3521355" cy="5078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Federal Range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1D5B5BD-6D7B-FF47-ACF8-B65E726512D4}"/>
              </a:ext>
            </a:extLst>
          </p:cNvPr>
          <p:cNvSpPr/>
          <p:nvPr/>
        </p:nvSpPr>
        <p:spPr>
          <a:xfrm>
            <a:off x="11201434" y="2234586"/>
            <a:ext cx="3521355" cy="5078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DoD Commands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0E6B50B-AA03-984B-4173-BF32C601B9B2}"/>
              </a:ext>
            </a:extLst>
          </p:cNvPr>
          <p:cNvSpPr/>
          <p:nvPr/>
        </p:nvSpPr>
        <p:spPr>
          <a:xfrm>
            <a:off x="11271109" y="8094134"/>
            <a:ext cx="3521355" cy="5078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Operator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9599F1B-0D59-4B87-93CA-B0BE85F76B8C}"/>
              </a:ext>
            </a:extLst>
          </p:cNvPr>
          <p:cNvSpPr/>
          <p:nvPr/>
        </p:nvSpPr>
        <p:spPr>
          <a:xfrm>
            <a:off x="8145091" y="4039550"/>
            <a:ext cx="3521355" cy="5078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NORAD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76E0367-C5AB-E9F7-8711-0928C1614035}"/>
              </a:ext>
            </a:extLst>
          </p:cNvPr>
          <p:cNvSpPr/>
          <p:nvPr/>
        </p:nvSpPr>
        <p:spPr>
          <a:xfrm>
            <a:off x="7309093" y="6324867"/>
            <a:ext cx="3521355" cy="5078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Commercial Range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8964A1F-DFC9-99F4-DBAB-C41CE5036D65}"/>
              </a:ext>
            </a:extLst>
          </p:cNvPr>
          <p:cNvGrpSpPr/>
          <p:nvPr/>
        </p:nvGrpSpPr>
        <p:grpSpPr>
          <a:xfrm rot="5400000">
            <a:off x="12694301" y="6904652"/>
            <a:ext cx="512505" cy="87528"/>
            <a:chOff x="6627061" y="3198647"/>
            <a:chExt cx="531886" cy="90837"/>
          </a:xfrm>
          <a:solidFill>
            <a:srgbClr val="7F7F7F"/>
          </a:solidFill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FCFB962-6097-664D-8249-52A4A79E1897}"/>
                </a:ext>
              </a:extLst>
            </p:cNvPr>
            <p:cNvSpPr/>
            <p:nvPr/>
          </p:nvSpPr>
          <p:spPr>
            <a:xfrm>
              <a:off x="6627061" y="3218427"/>
              <a:ext cx="51275" cy="5127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9556714-2B96-D52F-E773-211E9071BCC5}"/>
                </a:ext>
              </a:extLst>
            </p:cNvPr>
            <p:cNvSpPr/>
            <p:nvPr/>
          </p:nvSpPr>
          <p:spPr>
            <a:xfrm>
              <a:off x="6720856" y="3213045"/>
              <a:ext cx="62043" cy="6204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92DF033-80E0-1582-C061-434F0FA77F84}"/>
                </a:ext>
              </a:extLst>
            </p:cNvPr>
            <p:cNvSpPr/>
            <p:nvPr/>
          </p:nvSpPr>
          <p:spPr>
            <a:xfrm>
              <a:off x="6825419" y="3206530"/>
              <a:ext cx="75071" cy="7507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6EC15D7-015E-2F8E-CEC4-FBD4ACAD5ABE}"/>
                </a:ext>
              </a:extLst>
            </p:cNvPr>
            <p:cNvSpPr/>
            <p:nvPr/>
          </p:nvSpPr>
          <p:spPr>
            <a:xfrm>
              <a:off x="6943010" y="3202776"/>
              <a:ext cx="82580" cy="8257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E3DCA49-6505-1779-32FE-A10548008AA4}"/>
                </a:ext>
              </a:extLst>
            </p:cNvPr>
            <p:cNvSpPr/>
            <p:nvPr/>
          </p:nvSpPr>
          <p:spPr>
            <a:xfrm>
              <a:off x="7068109" y="3198647"/>
              <a:ext cx="90838" cy="90837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BEBFE0F-30F5-F5B1-07D6-FA6A8D8DBDA3}"/>
              </a:ext>
            </a:extLst>
          </p:cNvPr>
          <p:cNvGrpSpPr>
            <a:grpSpLocks noChangeAspect="1"/>
          </p:cNvGrpSpPr>
          <p:nvPr/>
        </p:nvGrpSpPr>
        <p:grpSpPr>
          <a:xfrm>
            <a:off x="12092368" y="4649154"/>
            <a:ext cx="1780889" cy="1783080"/>
            <a:chOff x="8112272" y="1027906"/>
            <a:chExt cx="4368261" cy="4373628"/>
          </a:xfrm>
        </p:grpSpPr>
        <p:sp>
          <p:nvSpPr>
            <p:cNvPr id="87" name="Freeform: Shape 125">
              <a:extLst>
                <a:ext uri="{FF2B5EF4-FFF2-40B4-BE49-F238E27FC236}">
                  <a16:creationId xmlns:a16="http://schemas.microsoft.com/office/drawing/2014/main" id="{A95A3A71-5595-A5AB-16F4-AF7A2AF90ED9}"/>
                </a:ext>
              </a:extLst>
            </p:cNvPr>
            <p:cNvSpPr/>
            <p:nvPr/>
          </p:nvSpPr>
          <p:spPr>
            <a:xfrm>
              <a:off x="8112272" y="1943128"/>
              <a:ext cx="3458407" cy="3458406"/>
            </a:xfrm>
            <a:custGeom>
              <a:avLst/>
              <a:gdLst>
                <a:gd name="connsiteX0" fmla="*/ 2171885 w 4286250"/>
                <a:gd name="connsiteY0" fmla="*/ 3812620 h 4286250"/>
                <a:gd name="connsiteX1" fmla="*/ 2557981 w 4286250"/>
                <a:gd name="connsiteY1" fmla="*/ 4110019 h 4286250"/>
                <a:gd name="connsiteX2" fmla="*/ 3987960 w 4286250"/>
                <a:gd name="connsiteY2" fmla="*/ 3928673 h 4286250"/>
                <a:gd name="connsiteX3" fmla="*/ 4197577 w 4286250"/>
                <a:gd name="connsiteY3" fmla="*/ 3718970 h 4286250"/>
                <a:gd name="connsiteX4" fmla="*/ 4255108 w 4286250"/>
                <a:gd name="connsiteY4" fmla="*/ 3337008 h 4286250"/>
                <a:gd name="connsiteX5" fmla="*/ 3519540 w 4286250"/>
                <a:gd name="connsiteY5" fmla="*/ 2701367 h 4286250"/>
                <a:gd name="connsiteX6" fmla="*/ 3155846 w 4286250"/>
                <a:gd name="connsiteY6" fmla="*/ 2751459 h 4286250"/>
                <a:gd name="connsiteX7" fmla="*/ 2920026 w 4286250"/>
                <a:gd name="connsiteY7" fmla="*/ 3009348 h 4286250"/>
                <a:gd name="connsiteX8" fmla="*/ 2294967 w 4286250"/>
                <a:gd name="connsiteY8" fmla="*/ 2947360 h 4286250"/>
                <a:gd name="connsiteX9" fmla="*/ 1820184 w 4286250"/>
                <a:gd name="connsiteY9" fmla="*/ 2472576 h 4286250"/>
                <a:gd name="connsiteX10" fmla="*/ 1345477 w 4286250"/>
                <a:gd name="connsiteY10" fmla="*/ 1997870 h 4286250"/>
                <a:gd name="connsiteX11" fmla="*/ 1283489 w 4286250"/>
                <a:gd name="connsiteY11" fmla="*/ 1372810 h 4286250"/>
                <a:gd name="connsiteX12" fmla="*/ 1541378 w 4286250"/>
                <a:gd name="connsiteY12" fmla="*/ 1136990 h 4286250"/>
                <a:gd name="connsiteX13" fmla="*/ 1591470 w 4286250"/>
                <a:gd name="connsiteY13" fmla="*/ 773297 h 4286250"/>
                <a:gd name="connsiteX14" fmla="*/ 955828 w 4286250"/>
                <a:gd name="connsiteY14" fmla="*/ 37729 h 4286250"/>
                <a:gd name="connsiteX15" fmla="*/ 573866 w 4286250"/>
                <a:gd name="connsiteY15" fmla="*/ 95260 h 4286250"/>
                <a:gd name="connsiteX16" fmla="*/ 364164 w 4286250"/>
                <a:gd name="connsiteY16" fmla="*/ 304877 h 4286250"/>
                <a:gd name="connsiteX17" fmla="*/ 128344 w 4286250"/>
                <a:gd name="connsiteY17" fmla="*/ 1627814 h 4286250"/>
                <a:gd name="connsiteX18" fmla="*/ 476083 w 4286250"/>
                <a:gd name="connsiteY18" fmla="*/ 2111198 h 4286250"/>
                <a:gd name="connsiteX19" fmla="*/ 2171885 w 4286250"/>
                <a:gd name="connsiteY19" fmla="*/ 3812620 h 4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86250" h="4286250">
                  <a:moveTo>
                    <a:pt x="2171885" y="3812620"/>
                  </a:moveTo>
                  <a:cubicBezTo>
                    <a:pt x="2287023" y="3928177"/>
                    <a:pt x="2415068" y="4031419"/>
                    <a:pt x="2557981" y="4110019"/>
                  </a:cubicBezTo>
                  <a:cubicBezTo>
                    <a:pt x="3038222" y="4374110"/>
                    <a:pt x="3533094" y="4383454"/>
                    <a:pt x="3987960" y="3928673"/>
                  </a:cubicBezTo>
                  <a:lnTo>
                    <a:pt x="4197577" y="3718970"/>
                  </a:lnTo>
                  <a:cubicBezTo>
                    <a:pt x="4298504" y="3618043"/>
                    <a:pt x="4321811" y="3463148"/>
                    <a:pt x="4255108" y="3337008"/>
                  </a:cubicBezTo>
                  <a:cubicBezTo>
                    <a:pt x="4098145" y="3040514"/>
                    <a:pt x="3519540" y="2701367"/>
                    <a:pt x="3519540" y="2701367"/>
                  </a:cubicBezTo>
                  <a:cubicBezTo>
                    <a:pt x="3388609" y="2626643"/>
                    <a:pt x="3230570" y="2618376"/>
                    <a:pt x="3155846" y="2751459"/>
                  </a:cubicBezTo>
                  <a:cubicBezTo>
                    <a:pt x="3155846" y="2751459"/>
                    <a:pt x="2967880" y="2976954"/>
                    <a:pt x="2920026" y="3009348"/>
                  </a:cubicBezTo>
                  <a:cubicBezTo>
                    <a:pt x="2701561" y="3157386"/>
                    <a:pt x="2499212" y="3151604"/>
                    <a:pt x="2294967" y="2947360"/>
                  </a:cubicBezTo>
                  <a:lnTo>
                    <a:pt x="1820184" y="2472576"/>
                  </a:lnTo>
                  <a:lnTo>
                    <a:pt x="1345477" y="1997870"/>
                  </a:lnTo>
                  <a:cubicBezTo>
                    <a:pt x="1141233" y="1793625"/>
                    <a:pt x="1135441" y="1591276"/>
                    <a:pt x="1283489" y="1372810"/>
                  </a:cubicBezTo>
                  <a:cubicBezTo>
                    <a:pt x="1315893" y="1324947"/>
                    <a:pt x="1541378" y="1136990"/>
                    <a:pt x="1541378" y="1136990"/>
                  </a:cubicBezTo>
                  <a:cubicBezTo>
                    <a:pt x="1674461" y="1062181"/>
                    <a:pt x="1666108" y="904228"/>
                    <a:pt x="1591470" y="773297"/>
                  </a:cubicBezTo>
                  <a:cubicBezTo>
                    <a:pt x="1591470" y="773297"/>
                    <a:pt x="1252323" y="194692"/>
                    <a:pt x="955828" y="37729"/>
                  </a:cubicBezTo>
                  <a:cubicBezTo>
                    <a:pt x="829689" y="-28974"/>
                    <a:pt x="674793" y="-5667"/>
                    <a:pt x="573866" y="95260"/>
                  </a:cubicBezTo>
                  <a:lnTo>
                    <a:pt x="364164" y="304877"/>
                  </a:lnTo>
                  <a:cubicBezTo>
                    <a:pt x="-56898" y="726015"/>
                    <a:pt x="-80120" y="1181463"/>
                    <a:pt x="128344" y="1627814"/>
                  </a:cubicBezTo>
                  <a:cubicBezTo>
                    <a:pt x="212907" y="1808836"/>
                    <a:pt x="335075" y="1969685"/>
                    <a:pt x="476083" y="2111198"/>
                  </a:cubicBezTo>
                  <a:lnTo>
                    <a:pt x="2171885" y="3812620"/>
                  </a:lnTo>
                  <a:close/>
                </a:path>
              </a:pathLst>
            </a:custGeom>
            <a:solidFill>
              <a:srgbClr val="1D35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Freeform: Shape 126">
              <a:extLst>
                <a:ext uri="{FF2B5EF4-FFF2-40B4-BE49-F238E27FC236}">
                  <a16:creationId xmlns:a16="http://schemas.microsoft.com/office/drawing/2014/main" id="{F3EF70B5-4517-9FB6-6B4E-56E5DBB479BA}"/>
                </a:ext>
              </a:extLst>
            </p:cNvPr>
            <p:cNvSpPr/>
            <p:nvPr/>
          </p:nvSpPr>
          <p:spPr>
            <a:xfrm>
              <a:off x="9842108" y="1027906"/>
              <a:ext cx="2638425" cy="2638425"/>
            </a:xfrm>
            <a:custGeom>
              <a:avLst/>
              <a:gdLst>
                <a:gd name="connsiteX0" fmla="*/ 1322518 w 2638425"/>
                <a:gd name="connsiteY0" fmla="*/ 0 h 2638425"/>
                <a:gd name="connsiteX1" fmla="*/ 0 w 2638425"/>
                <a:gd name="connsiteY1" fmla="*/ 1322518 h 2638425"/>
                <a:gd name="connsiteX2" fmla="*/ 160525 w 2638425"/>
                <a:gd name="connsiteY2" fmla="*/ 1954435 h 2638425"/>
                <a:gd name="connsiteX3" fmla="*/ 0 w 2638425"/>
                <a:gd name="connsiteY3" fmla="*/ 2645035 h 2638425"/>
                <a:gd name="connsiteX4" fmla="*/ 647205 w 2638425"/>
                <a:gd name="connsiteY4" fmla="*/ 2458145 h 2638425"/>
                <a:gd name="connsiteX5" fmla="*/ 1322518 w 2638425"/>
                <a:gd name="connsiteY5" fmla="*/ 2645035 h 2638425"/>
                <a:gd name="connsiteX6" fmla="*/ 2645036 w 2638425"/>
                <a:gd name="connsiteY6" fmla="*/ 1322518 h 2638425"/>
                <a:gd name="connsiteX7" fmla="*/ 1322518 w 2638425"/>
                <a:gd name="connsiteY7" fmla="*/ 0 h 263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8425" h="2638425">
                  <a:moveTo>
                    <a:pt x="1322518" y="0"/>
                  </a:moveTo>
                  <a:cubicBezTo>
                    <a:pt x="592074" y="0"/>
                    <a:pt x="0" y="592074"/>
                    <a:pt x="0" y="1322518"/>
                  </a:cubicBezTo>
                  <a:cubicBezTo>
                    <a:pt x="0" y="1551394"/>
                    <a:pt x="58188" y="1766640"/>
                    <a:pt x="160525" y="1954435"/>
                  </a:cubicBezTo>
                  <a:lnTo>
                    <a:pt x="0" y="2645035"/>
                  </a:lnTo>
                  <a:lnTo>
                    <a:pt x="647205" y="2458145"/>
                  </a:lnTo>
                  <a:cubicBezTo>
                    <a:pt x="845001" y="2576017"/>
                    <a:pt x="1075458" y="2645035"/>
                    <a:pt x="1322518" y="2645035"/>
                  </a:cubicBezTo>
                  <a:cubicBezTo>
                    <a:pt x="2052962" y="2645035"/>
                    <a:pt x="2645036" y="2052961"/>
                    <a:pt x="2645036" y="1322518"/>
                  </a:cubicBezTo>
                  <a:cubicBezTo>
                    <a:pt x="2645036" y="592074"/>
                    <a:pt x="2052962" y="0"/>
                    <a:pt x="1322518" y="0"/>
                  </a:cubicBezTo>
                </a:path>
              </a:pathLst>
            </a:custGeom>
            <a:solidFill>
              <a:srgbClr val="1D35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Freeform: Shape 127">
              <a:extLst>
                <a:ext uri="{FF2B5EF4-FFF2-40B4-BE49-F238E27FC236}">
                  <a16:creationId xmlns:a16="http://schemas.microsoft.com/office/drawing/2014/main" id="{70D3F9B5-8D26-E4D6-E009-C41F5A0510E2}"/>
                </a:ext>
              </a:extLst>
            </p:cNvPr>
            <p:cNvSpPr/>
            <p:nvPr/>
          </p:nvSpPr>
          <p:spPr>
            <a:xfrm>
              <a:off x="10503362" y="1771828"/>
              <a:ext cx="1314450" cy="161925"/>
            </a:xfrm>
            <a:custGeom>
              <a:avLst/>
              <a:gdLst>
                <a:gd name="connsiteX0" fmla="*/ 1239869 w 1314450"/>
                <a:gd name="connsiteY0" fmla="*/ 165316 h 161925"/>
                <a:gd name="connsiteX1" fmla="*/ 82658 w 1314450"/>
                <a:gd name="connsiteY1" fmla="*/ 165316 h 161925"/>
                <a:gd name="connsiteX2" fmla="*/ 0 w 1314450"/>
                <a:gd name="connsiteY2" fmla="*/ 82658 h 161925"/>
                <a:gd name="connsiteX3" fmla="*/ 82658 w 1314450"/>
                <a:gd name="connsiteY3" fmla="*/ 0 h 161925"/>
                <a:gd name="connsiteX4" fmla="*/ 1239869 w 1314450"/>
                <a:gd name="connsiteY4" fmla="*/ 0 h 161925"/>
                <a:gd name="connsiteX5" fmla="*/ 1322527 w 1314450"/>
                <a:gd name="connsiteY5" fmla="*/ 82658 h 161925"/>
                <a:gd name="connsiteX6" fmla="*/ 1239869 w 1314450"/>
                <a:gd name="connsiteY6" fmla="*/ 165316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61925">
                  <a:moveTo>
                    <a:pt x="1239869" y="165316"/>
                  </a:moveTo>
                  <a:lnTo>
                    <a:pt x="82658" y="165316"/>
                  </a:lnTo>
                  <a:cubicBezTo>
                    <a:pt x="37033" y="165316"/>
                    <a:pt x="0" y="128283"/>
                    <a:pt x="0" y="82658"/>
                  </a:cubicBezTo>
                  <a:cubicBezTo>
                    <a:pt x="0" y="37033"/>
                    <a:pt x="37033" y="0"/>
                    <a:pt x="82658" y="0"/>
                  </a:cubicBezTo>
                  <a:lnTo>
                    <a:pt x="1239869" y="0"/>
                  </a:lnTo>
                  <a:cubicBezTo>
                    <a:pt x="1285494" y="0"/>
                    <a:pt x="1322527" y="37033"/>
                    <a:pt x="1322527" y="82658"/>
                  </a:cubicBezTo>
                  <a:cubicBezTo>
                    <a:pt x="1322527" y="128283"/>
                    <a:pt x="1285494" y="165316"/>
                    <a:pt x="1239869" y="16531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Freeform: Shape 128">
              <a:extLst>
                <a:ext uri="{FF2B5EF4-FFF2-40B4-BE49-F238E27FC236}">
                  <a16:creationId xmlns:a16="http://schemas.microsoft.com/office/drawing/2014/main" id="{EFDE83D1-9052-EF47-31A6-F53CF5C8F706}"/>
                </a:ext>
              </a:extLst>
            </p:cNvPr>
            <p:cNvSpPr/>
            <p:nvPr/>
          </p:nvSpPr>
          <p:spPr>
            <a:xfrm>
              <a:off x="10338046" y="2267766"/>
              <a:ext cx="1647825" cy="161925"/>
            </a:xfrm>
            <a:custGeom>
              <a:avLst/>
              <a:gdLst>
                <a:gd name="connsiteX0" fmla="*/ 1570501 w 1647825"/>
                <a:gd name="connsiteY0" fmla="*/ 165316 h 161925"/>
                <a:gd name="connsiteX1" fmla="*/ 82658 w 1647825"/>
                <a:gd name="connsiteY1" fmla="*/ 165316 h 161925"/>
                <a:gd name="connsiteX2" fmla="*/ 0 w 1647825"/>
                <a:gd name="connsiteY2" fmla="*/ 82658 h 161925"/>
                <a:gd name="connsiteX3" fmla="*/ 82658 w 1647825"/>
                <a:gd name="connsiteY3" fmla="*/ 0 h 161925"/>
                <a:gd name="connsiteX4" fmla="*/ 1570492 w 1647825"/>
                <a:gd name="connsiteY4" fmla="*/ 0 h 161925"/>
                <a:gd name="connsiteX5" fmla="*/ 1653149 w 1647825"/>
                <a:gd name="connsiteY5" fmla="*/ 82658 h 161925"/>
                <a:gd name="connsiteX6" fmla="*/ 1570501 w 1647825"/>
                <a:gd name="connsiteY6" fmla="*/ 165316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7825" h="161925">
                  <a:moveTo>
                    <a:pt x="1570501" y="165316"/>
                  </a:moveTo>
                  <a:lnTo>
                    <a:pt x="82658" y="165316"/>
                  </a:lnTo>
                  <a:cubicBezTo>
                    <a:pt x="37033" y="165316"/>
                    <a:pt x="0" y="128283"/>
                    <a:pt x="0" y="82658"/>
                  </a:cubicBezTo>
                  <a:cubicBezTo>
                    <a:pt x="0" y="37033"/>
                    <a:pt x="37033" y="0"/>
                    <a:pt x="82658" y="0"/>
                  </a:cubicBezTo>
                  <a:lnTo>
                    <a:pt x="1570492" y="0"/>
                  </a:lnTo>
                  <a:cubicBezTo>
                    <a:pt x="1616117" y="0"/>
                    <a:pt x="1653149" y="37033"/>
                    <a:pt x="1653149" y="82658"/>
                  </a:cubicBezTo>
                  <a:cubicBezTo>
                    <a:pt x="1653149" y="128283"/>
                    <a:pt x="1616126" y="165316"/>
                    <a:pt x="1570501" y="16531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Freeform: Shape 129">
              <a:extLst>
                <a:ext uri="{FF2B5EF4-FFF2-40B4-BE49-F238E27FC236}">
                  <a16:creationId xmlns:a16="http://schemas.microsoft.com/office/drawing/2014/main" id="{ECD91F28-834F-4D12-2DFF-34D80CB96670}"/>
                </a:ext>
              </a:extLst>
            </p:cNvPr>
            <p:cNvSpPr/>
            <p:nvPr/>
          </p:nvSpPr>
          <p:spPr>
            <a:xfrm>
              <a:off x="10503362" y="2763713"/>
              <a:ext cx="1314450" cy="161925"/>
            </a:xfrm>
            <a:custGeom>
              <a:avLst/>
              <a:gdLst>
                <a:gd name="connsiteX0" fmla="*/ 1239869 w 1314450"/>
                <a:gd name="connsiteY0" fmla="*/ 165316 h 161925"/>
                <a:gd name="connsiteX1" fmla="*/ 82658 w 1314450"/>
                <a:gd name="connsiteY1" fmla="*/ 165316 h 161925"/>
                <a:gd name="connsiteX2" fmla="*/ 0 w 1314450"/>
                <a:gd name="connsiteY2" fmla="*/ 82658 h 161925"/>
                <a:gd name="connsiteX3" fmla="*/ 82658 w 1314450"/>
                <a:gd name="connsiteY3" fmla="*/ 0 h 161925"/>
                <a:gd name="connsiteX4" fmla="*/ 1239869 w 1314450"/>
                <a:gd name="connsiteY4" fmla="*/ 0 h 161925"/>
                <a:gd name="connsiteX5" fmla="*/ 1322527 w 1314450"/>
                <a:gd name="connsiteY5" fmla="*/ 82658 h 161925"/>
                <a:gd name="connsiteX6" fmla="*/ 1239869 w 1314450"/>
                <a:gd name="connsiteY6" fmla="*/ 165316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61925">
                  <a:moveTo>
                    <a:pt x="1239869" y="165316"/>
                  </a:moveTo>
                  <a:lnTo>
                    <a:pt x="82658" y="165316"/>
                  </a:lnTo>
                  <a:cubicBezTo>
                    <a:pt x="37033" y="165316"/>
                    <a:pt x="0" y="128283"/>
                    <a:pt x="0" y="82658"/>
                  </a:cubicBezTo>
                  <a:cubicBezTo>
                    <a:pt x="0" y="37033"/>
                    <a:pt x="37033" y="0"/>
                    <a:pt x="82658" y="0"/>
                  </a:cubicBezTo>
                  <a:lnTo>
                    <a:pt x="1239869" y="0"/>
                  </a:lnTo>
                  <a:cubicBezTo>
                    <a:pt x="1285494" y="0"/>
                    <a:pt x="1322527" y="37033"/>
                    <a:pt x="1322527" y="82658"/>
                  </a:cubicBezTo>
                  <a:cubicBezTo>
                    <a:pt x="1322527" y="128283"/>
                    <a:pt x="1285494" y="165316"/>
                    <a:pt x="1239869" y="16531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6EC1DF6-4DEA-AC5C-90E5-6FAC0720A8FA}"/>
              </a:ext>
            </a:extLst>
          </p:cNvPr>
          <p:cNvSpPr>
            <a:spLocks noChangeAspect="1"/>
          </p:cNvSpPr>
          <p:nvPr/>
        </p:nvSpPr>
        <p:spPr>
          <a:xfrm>
            <a:off x="14899543" y="4092272"/>
            <a:ext cx="411480" cy="411480"/>
          </a:xfrm>
          <a:prstGeom prst="ellipse">
            <a:avLst/>
          </a:prstGeom>
          <a:solidFill>
            <a:srgbClr val="165A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66FFCA6D-5000-CCCB-B8A9-D923A6E476FB}"/>
              </a:ext>
            </a:extLst>
          </p:cNvPr>
          <p:cNvSpPr>
            <a:spLocks noChangeAspect="1"/>
          </p:cNvSpPr>
          <p:nvPr/>
        </p:nvSpPr>
        <p:spPr>
          <a:xfrm>
            <a:off x="10647364" y="4109295"/>
            <a:ext cx="411480" cy="411480"/>
          </a:xfrm>
          <a:prstGeom prst="ellipse">
            <a:avLst/>
          </a:prstGeom>
          <a:solidFill>
            <a:srgbClr val="165A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F17DFDA-B279-4A70-4E2D-FC2C344AE4AF}"/>
              </a:ext>
            </a:extLst>
          </p:cNvPr>
          <p:cNvSpPr>
            <a:spLocks noChangeAspect="1"/>
          </p:cNvSpPr>
          <p:nvPr/>
        </p:nvSpPr>
        <p:spPr>
          <a:xfrm>
            <a:off x="10647364" y="6373280"/>
            <a:ext cx="411480" cy="411480"/>
          </a:xfrm>
          <a:prstGeom prst="ellipse">
            <a:avLst/>
          </a:prstGeom>
          <a:solidFill>
            <a:srgbClr val="165A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E4947F6-172C-DD59-0EEA-97E69E5D13CA}"/>
              </a:ext>
            </a:extLst>
          </p:cNvPr>
          <p:cNvSpPr>
            <a:spLocks noChangeAspect="1"/>
          </p:cNvSpPr>
          <p:nvPr/>
        </p:nvSpPr>
        <p:spPr>
          <a:xfrm>
            <a:off x="14891947" y="6373280"/>
            <a:ext cx="411480" cy="411480"/>
          </a:xfrm>
          <a:prstGeom prst="ellipse">
            <a:avLst/>
          </a:prstGeom>
          <a:solidFill>
            <a:srgbClr val="165A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EA29350-BD90-B1DB-1D23-F1CE8966AE3A}"/>
              </a:ext>
            </a:extLst>
          </p:cNvPr>
          <p:cNvSpPr>
            <a:spLocks noChangeAspect="1"/>
          </p:cNvSpPr>
          <p:nvPr/>
        </p:nvSpPr>
        <p:spPr>
          <a:xfrm>
            <a:off x="12756371" y="7619573"/>
            <a:ext cx="411480" cy="411480"/>
          </a:xfrm>
          <a:prstGeom prst="ellipse">
            <a:avLst/>
          </a:prstGeom>
          <a:solidFill>
            <a:srgbClr val="165A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Object 13" descr="preencoded.png">
            <a:extLst>
              <a:ext uri="{FF2B5EF4-FFF2-40B4-BE49-F238E27FC236}">
                <a16:creationId xmlns:a16="http://schemas.microsoft.com/office/drawing/2014/main" id="{F00D5361-2A96-42A9-B77C-4A38B9CEE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6981" y="9453723"/>
            <a:ext cx="628493" cy="64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26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FC162-6F71-7E6C-510E-2F9B754E4F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52600" y="1923"/>
            <a:ext cx="21012307" cy="10285077"/>
          </a:xfrm>
          <a:prstGeom prst="rect">
            <a:avLst/>
          </a:prstGeom>
        </p:spPr>
      </p:pic>
      <p:pic>
        <p:nvPicPr>
          <p:cNvPr id="9" name="Object 13" descr="preencoded.png">
            <a:extLst>
              <a:ext uri="{FF2B5EF4-FFF2-40B4-BE49-F238E27FC236}">
                <a16:creationId xmlns:a16="http://schemas.microsoft.com/office/drawing/2014/main" id="{3410CA46-D649-4B15-AFF0-7048C5ED6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6981" y="9434469"/>
            <a:ext cx="628493" cy="64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3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C492256-3ABA-456E-8CAE-97524E23DF33}"/>
              </a:ext>
            </a:extLst>
          </p:cNvPr>
          <p:cNvSpPr txBox="1"/>
          <p:nvPr/>
        </p:nvSpPr>
        <p:spPr>
          <a:xfrm>
            <a:off x="2133600" y="2130892"/>
            <a:ext cx="5246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663" lvl="1" algn="ctr">
              <a:buClr>
                <a:srgbClr val="1D3557"/>
              </a:buClr>
              <a:buSzPct val="100000"/>
            </a:pPr>
            <a:r>
              <a:rPr lang="en-US" sz="2800" b="1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Operations</a:t>
            </a:r>
            <a:endParaRPr lang="en-US" sz="28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1C730-C18B-468C-A214-E0824A30687B}"/>
              </a:ext>
            </a:extLst>
          </p:cNvPr>
          <p:cNvSpPr txBox="1"/>
          <p:nvPr/>
        </p:nvSpPr>
        <p:spPr>
          <a:xfrm>
            <a:off x="9753600" y="2147234"/>
            <a:ext cx="63246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685663" lvl="1" algn="ctr">
              <a:buClr>
                <a:srgbClr val="1D3557"/>
              </a:buClr>
              <a:buSzPct val="100000"/>
            </a:pPr>
            <a:r>
              <a:rPr lang="en-US" sz="2800" b="1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 Integration of Space Launches</a:t>
            </a:r>
            <a:endParaRPr lang="en-US" sz="28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37F1C-2A2D-4EBB-B82C-EF4B6AA29DB7}"/>
              </a:ext>
            </a:extLst>
          </p:cNvPr>
          <p:cNvSpPr txBox="1"/>
          <p:nvPr/>
        </p:nvSpPr>
        <p:spPr>
          <a:xfrm>
            <a:off x="129721" y="6477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663" lvl="1" algn="ctr">
              <a:buClr>
                <a:srgbClr val="1D3557"/>
              </a:buClr>
              <a:buSzPct val="100000"/>
            </a:pPr>
            <a:r>
              <a:rPr lang="en-US" sz="4000" b="1" dirty="0" smtClean="0">
                <a:solidFill>
                  <a:srgbClr val="091F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Operations Overview</a:t>
            </a:r>
            <a:endParaRPr lang="en-US" sz="4000" b="1" dirty="0">
              <a:solidFill>
                <a:srgbClr val="091F6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Object 5" descr="preencoded.png">
            <a:extLst>
              <a:ext uri="{FF2B5EF4-FFF2-40B4-BE49-F238E27FC236}">
                <a16:creationId xmlns:a16="http://schemas.microsoft.com/office/drawing/2014/main" id="{D2120394-90F8-447E-87E0-8D58652A8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5288" y="9391617"/>
            <a:ext cx="657060" cy="685629"/>
          </a:xfrm>
          <a:prstGeom prst="rect">
            <a:avLst/>
          </a:prstGeom>
        </p:spPr>
      </p:pic>
      <p:pic>
        <p:nvPicPr>
          <p:cNvPr id="12" name="i7xCN5hIKpI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002348" y="2827214"/>
            <a:ext cx="7978421" cy="4487862"/>
          </a:xfrm>
          <a:prstGeom prst="rect">
            <a:avLst/>
          </a:prstGeom>
        </p:spPr>
      </p:pic>
      <p:pic>
        <p:nvPicPr>
          <p:cNvPr id="2" name="bTfEykjnbek"/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9318979" y="2827214"/>
            <a:ext cx="7978421" cy="448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B5D85E-A174-F63F-44F7-A7030942F2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22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141714" y="142840"/>
            <a:ext cx="8998875" cy="9998750"/>
          </a:xfrm>
          <a:prstGeom prst="rect">
            <a:avLst/>
          </a:prstGeom>
          <a:solidFill>
            <a:srgbClr val="F3F7F1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1714" y="142840"/>
            <a:ext cx="8998875" cy="9998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362A183-0E30-AFA5-E966-DF546D651AAC}"/>
              </a:ext>
            </a:extLst>
          </p:cNvPr>
          <p:cNvGrpSpPr/>
          <p:nvPr/>
        </p:nvGrpSpPr>
        <p:grpSpPr>
          <a:xfrm>
            <a:off x="1447800" y="4381500"/>
            <a:ext cx="6169743" cy="1523999"/>
            <a:chOff x="1485986" y="3619501"/>
            <a:chExt cx="6169743" cy="1523999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8099ED3E-591A-EB38-9039-8B00BBD6929D}"/>
                </a:ext>
              </a:extLst>
            </p:cNvPr>
            <p:cNvSpPr/>
            <p:nvPr/>
          </p:nvSpPr>
          <p:spPr>
            <a:xfrm>
              <a:off x="2167458" y="3619501"/>
              <a:ext cx="5071541" cy="217936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ource Sans Pro" pitchFamily="34" charset="-122"/>
                  <a:cs typeface="Calibri" panose="020F0502020204030204" pitchFamily="34" charset="0"/>
                </a:rPr>
                <a:t>Airspace Integration | Module 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C7F22ECF-0EFA-B551-2C77-3242129A88E6}"/>
                </a:ext>
              </a:extLst>
            </p:cNvPr>
            <p:cNvSpPr/>
            <p:nvPr/>
          </p:nvSpPr>
          <p:spPr>
            <a:xfrm>
              <a:off x="1485986" y="4223101"/>
              <a:ext cx="6169743" cy="920399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Bebas Neue Bold" pitchFamily="34" charset="-122"/>
                  <a:cs typeface="Calibri" panose="020F0502020204030204" pitchFamily="34" charset="0"/>
                </a:rPr>
                <a:t>Post Operations Analysis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451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Post Operations Analysis 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50E48F9-FE44-C2BA-1DCB-302F098261A3}"/>
              </a:ext>
            </a:extLst>
          </p:cNvPr>
          <p:cNvSpPr/>
          <p:nvPr/>
        </p:nvSpPr>
        <p:spPr>
          <a:xfrm>
            <a:off x="7199133" y="5851869"/>
            <a:ext cx="3889733" cy="11204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Lessons Learned </a:t>
            </a:r>
          </a:p>
        </p:txBody>
      </p:sp>
      <p:pic>
        <p:nvPicPr>
          <p:cNvPr id="8" name="Object 15" descr="preencoded.png">
            <a:extLst>
              <a:ext uri="{FF2B5EF4-FFF2-40B4-BE49-F238E27FC236}">
                <a16:creationId xmlns:a16="http://schemas.microsoft.com/office/drawing/2014/main" id="{9C351C6D-5D01-F3CC-24C5-766E77476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4129" y="9432852"/>
            <a:ext cx="671345" cy="671345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860F1E91-F792-4ABB-8973-95FF0976DF07}"/>
              </a:ext>
            </a:extLst>
          </p:cNvPr>
          <p:cNvSpPr/>
          <p:nvPr/>
        </p:nvSpPr>
        <p:spPr>
          <a:xfrm>
            <a:off x="1215667" y="5851869"/>
            <a:ext cx="3889733" cy="11204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Data Analysis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BCD91963-4DB4-4979-B89F-B722A33723DC}"/>
              </a:ext>
            </a:extLst>
          </p:cNvPr>
          <p:cNvSpPr/>
          <p:nvPr/>
        </p:nvSpPr>
        <p:spPr>
          <a:xfrm>
            <a:off x="13182599" y="5842951"/>
            <a:ext cx="3889733" cy="11204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Best Practices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333C3C">
                  <a:alpha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</p:txBody>
      </p:sp>
      <p:pic>
        <p:nvPicPr>
          <p:cNvPr id="12" name="Object 3" descr="preencoded.png">
            <a:extLst>
              <a:ext uri="{FF2B5EF4-FFF2-40B4-BE49-F238E27FC236}">
                <a16:creationId xmlns:a16="http://schemas.microsoft.com/office/drawing/2014/main" id="{94620340-C9B8-4587-8781-25E8F3531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417679" y="4040923"/>
            <a:ext cx="1469718" cy="1469718"/>
          </a:xfrm>
          <a:prstGeom prst="rect">
            <a:avLst/>
          </a:prstGeom>
        </p:spPr>
      </p:pic>
      <p:pic>
        <p:nvPicPr>
          <p:cNvPr id="13" name="Object 5" descr="preencoded.png">
            <a:extLst>
              <a:ext uri="{FF2B5EF4-FFF2-40B4-BE49-F238E27FC236}">
                <a16:creationId xmlns:a16="http://schemas.microsoft.com/office/drawing/2014/main" id="{92776FB5-A562-4F26-82FB-6665A5969B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227380" y="4060241"/>
            <a:ext cx="1833239" cy="1388817"/>
          </a:xfrm>
          <a:prstGeom prst="rect">
            <a:avLst/>
          </a:prstGeom>
        </p:spPr>
      </p:pic>
      <p:pic>
        <p:nvPicPr>
          <p:cNvPr id="14" name="Object 7" descr="preencoded.png">
            <a:extLst>
              <a:ext uri="{FF2B5EF4-FFF2-40B4-BE49-F238E27FC236}">
                <a16:creationId xmlns:a16="http://schemas.microsoft.com/office/drawing/2014/main" id="{2DE79AF1-4F37-4669-9E4A-3BDB93D02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4400602" y="4060241"/>
            <a:ext cx="1469718" cy="138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1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801B81-DBD5-4907-B8B9-A92DD731D9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79553"/>
            <a:ext cx="1295400" cy="12984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92256-3ABA-456E-8CAE-97524E23DF33}"/>
              </a:ext>
            </a:extLst>
          </p:cNvPr>
          <p:cNvSpPr txBox="1"/>
          <p:nvPr/>
        </p:nvSpPr>
        <p:spPr>
          <a:xfrm>
            <a:off x="685800" y="3264815"/>
            <a:ext cx="6965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663" lvl="1" algn="ctr">
              <a:buClr>
                <a:srgbClr val="1D3557"/>
              </a:buClr>
              <a:buSzPct val="100000"/>
            </a:pPr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 of Commercial Space Transportation (AST)</a:t>
            </a:r>
          </a:p>
          <a:p>
            <a:pPr marL="685663" lvl="1" algn="ctr">
              <a:buClr>
                <a:srgbClr val="1D3557"/>
              </a:buClr>
              <a:buSzPct val="100000"/>
            </a:pPr>
            <a:endParaRPr lang="en-US" sz="28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663" lvl="1" algn="ctr">
              <a:buClr>
                <a:srgbClr val="1D3557"/>
              </a:buClr>
              <a:buSzPct val="100000"/>
            </a:pPr>
            <a:endParaRPr lang="en-US" sz="28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663" lvl="1" algn="ctr">
              <a:buClr>
                <a:srgbClr val="1D3557"/>
              </a:buClr>
              <a:buSzPct val="100000"/>
            </a:pPr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License/Permit, Regulate and Inspect United States commercial space industry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1C730-C18B-468C-A214-E0824A30687B}"/>
              </a:ext>
            </a:extLst>
          </p:cNvPr>
          <p:cNvSpPr txBox="1"/>
          <p:nvPr/>
        </p:nvSpPr>
        <p:spPr>
          <a:xfrm>
            <a:off x="8115300" y="3227254"/>
            <a:ext cx="6324600" cy="61247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685663" lvl="1" algn="ctr">
              <a:buClr>
                <a:srgbClr val="1D3557"/>
              </a:buClr>
              <a:buSzPct val="100000"/>
            </a:pPr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Traffic Organization </a:t>
            </a:r>
          </a:p>
          <a:p>
            <a:pPr marL="685663" lvl="1" algn="ctr">
              <a:buClr>
                <a:srgbClr val="1D3557"/>
              </a:buClr>
              <a:buSzPct val="100000"/>
            </a:pPr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(ATO)</a:t>
            </a:r>
          </a:p>
          <a:p>
            <a:pPr marL="685663" lvl="1" algn="ctr">
              <a:buClr>
                <a:srgbClr val="1D3557"/>
              </a:buClr>
              <a:buSzPct val="100000"/>
            </a:pPr>
            <a:endParaRPr lang="en-US" sz="28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663" lvl="1" algn="ctr">
              <a:buClr>
                <a:srgbClr val="1D3557"/>
              </a:buClr>
              <a:buSzPct val="100000"/>
            </a:pPr>
            <a:endParaRPr lang="en-US" sz="28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165" lvl="1" algn="ctr">
              <a:buClr>
                <a:srgbClr val="1D3557"/>
              </a:buClr>
              <a:buSzPct val="100000"/>
            </a:pPr>
            <a:r>
              <a:rPr lang="en-US" sz="2800" b="1" dirty="0">
                <a:solidFill>
                  <a:schemeClr val="accent6"/>
                </a:solidFill>
                <a:latin typeface="Calibri"/>
                <a:cs typeface="Calibri"/>
              </a:rPr>
              <a:t>Integrate launch and reentry </a:t>
            </a:r>
            <a:r>
              <a:rPr lang="en-US" sz="2800" b="1">
                <a:solidFill>
                  <a:schemeClr val="accent6"/>
                </a:solidFill>
                <a:latin typeface="Calibri"/>
                <a:cs typeface="Calibri"/>
              </a:rPr>
              <a:t>operations, commercial and non-</a:t>
            </a:r>
            <a:r>
              <a:rPr lang="en-US" sz="2800" b="1" dirty="0">
                <a:solidFill>
                  <a:schemeClr val="accent6"/>
                </a:solidFill>
                <a:latin typeface="Calibri"/>
                <a:cs typeface="Calibri"/>
              </a:rPr>
              <a:t>commercial into the National Airspace System (NAS)</a:t>
            </a:r>
          </a:p>
          <a:p>
            <a:pPr marL="685663" lvl="1" algn="ctr">
              <a:buClr>
                <a:srgbClr val="1D3557"/>
              </a:buClr>
              <a:buSzPct val="100000"/>
            </a:pPr>
            <a:endParaRPr lang="en-US" sz="28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663" lvl="1" algn="ctr">
              <a:buClr>
                <a:srgbClr val="1D3557"/>
              </a:buClr>
              <a:buSzPct val="100000"/>
            </a:pPr>
            <a:endParaRPr lang="en-US" sz="28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663" lvl="1" algn="ctr">
              <a:buClr>
                <a:srgbClr val="1D3557"/>
              </a:buClr>
              <a:buSzPct val="100000"/>
            </a:pPr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ATO System Operations (AJR)</a:t>
            </a:r>
          </a:p>
          <a:p>
            <a:pPr marL="685663" lvl="1" algn="ctr">
              <a:buClr>
                <a:srgbClr val="1D3557"/>
              </a:buClr>
              <a:buSzPct val="100000"/>
            </a:pPr>
            <a:endParaRPr lang="en-US" sz="28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663" lvl="1" algn="ctr">
              <a:buClr>
                <a:srgbClr val="1D3557"/>
              </a:buClr>
              <a:buSzPct val="100000"/>
            </a:pPr>
            <a:endParaRPr lang="en-US" sz="28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663" lvl="1" algn="ctr">
              <a:buClr>
                <a:srgbClr val="1D3557"/>
              </a:buClr>
              <a:buSzPct val="100000"/>
            </a:pPr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ATO Space Operations (AJR-1800)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37F1C-2A2D-4EBB-B82C-EF4B6AA29DB7}"/>
              </a:ext>
            </a:extLst>
          </p:cNvPr>
          <p:cNvSpPr txBox="1"/>
          <p:nvPr/>
        </p:nvSpPr>
        <p:spPr>
          <a:xfrm>
            <a:off x="4076700" y="2061938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663" lvl="1" algn="ctr">
              <a:buClr>
                <a:srgbClr val="1D3557"/>
              </a:buClr>
              <a:buSzPct val="100000"/>
            </a:pPr>
            <a:r>
              <a:rPr lang="en-US" sz="4000" b="1" dirty="0">
                <a:solidFill>
                  <a:srgbClr val="091F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Federal Aviation Administration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7D06486B-8CD5-43EF-977A-DF4AFFC731E2}"/>
              </a:ext>
            </a:extLst>
          </p:cNvPr>
          <p:cNvSpPr/>
          <p:nvPr/>
        </p:nvSpPr>
        <p:spPr>
          <a:xfrm>
            <a:off x="4419600" y="4298843"/>
            <a:ext cx="304800" cy="60960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9843370-492F-41D1-9E5F-D4E1A15F7962}"/>
              </a:ext>
            </a:extLst>
          </p:cNvPr>
          <p:cNvSpPr/>
          <p:nvPr/>
        </p:nvSpPr>
        <p:spPr>
          <a:xfrm>
            <a:off x="11569604" y="4298843"/>
            <a:ext cx="304800" cy="60960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000C06A-B18F-4EA9-AEA4-83BA417AA9F8}"/>
              </a:ext>
            </a:extLst>
          </p:cNvPr>
          <p:cNvSpPr/>
          <p:nvPr/>
        </p:nvSpPr>
        <p:spPr>
          <a:xfrm>
            <a:off x="11569604" y="6819900"/>
            <a:ext cx="304800" cy="60960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2C790480-AA1B-45BA-876D-082CAFA042D3}"/>
              </a:ext>
            </a:extLst>
          </p:cNvPr>
          <p:cNvSpPr/>
          <p:nvPr/>
        </p:nvSpPr>
        <p:spPr>
          <a:xfrm>
            <a:off x="11569604" y="8191500"/>
            <a:ext cx="304800" cy="60960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Object 5" descr="preencoded.png">
            <a:extLst>
              <a:ext uri="{FF2B5EF4-FFF2-40B4-BE49-F238E27FC236}">
                <a16:creationId xmlns:a16="http://schemas.microsoft.com/office/drawing/2014/main" id="{D2120394-90F8-447E-87E0-8D58652A8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5288" y="9391617"/>
            <a:ext cx="657060" cy="6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None/>
            </a:pPr>
            <a:r>
              <a:rPr lang="en-US" sz="5000" b="1" kern="0" dirty="0">
                <a:solidFill>
                  <a:srgbClr val="091F62"/>
                </a:solidFill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FAA Air Traffic Organization Space Operations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8CA9861-DACC-E02B-58DE-44F564225F1C}"/>
              </a:ext>
            </a:extLst>
          </p:cNvPr>
          <p:cNvSpPr/>
          <p:nvPr/>
        </p:nvSpPr>
        <p:spPr>
          <a:xfrm>
            <a:off x="1088666" y="2196131"/>
            <a:ext cx="17199333" cy="112043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None/>
            </a:pPr>
            <a:r>
              <a:rPr lang="en-US" sz="3600" b="1" kern="0" spc="72" dirty="0">
                <a:solidFill>
                  <a:srgbClr val="091F62"/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Our Mission:  </a:t>
            </a:r>
            <a:r>
              <a:rPr lang="en-US" sz="3600" kern="0" spc="72" dirty="0">
                <a:solidFill>
                  <a:srgbClr val="000000">
                    <a:alpha val="80000"/>
                  </a:srgb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Ensure space launch and reentry operations are safely and efficiently integrated into the National Airspace System (NAS)</a:t>
            </a:r>
            <a:endParaRPr lang="en-US" sz="5400" dirty="0">
              <a:solidFill>
                <a:srgbClr val="000000">
                  <a:alpha val="8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B39CA6-5C83-60F7-3098-0AF516670E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37830"/>
            <a:ext cx="10951986" cy="5385504"/>
          </a:xfrm>
          <a:prstGeom prst="rect">
            <a:avLst/>
          </a:prstGeom>
        </p:spPr>
      </p:pic>
      <p:pic>
        <p:nvPicPr>
          <p:cNvPr id="4" name="Picture 3" descr="ATCSCCRendering1-09">
            <a:extLst>
              <a:ext uri="{FF2B5EF4-FFF2-40B4-BE49-F238E27FC236}">
                <a16:creationId xmlns:a16="http://schemas.microsoft.com/office/drawing/2014/main" id="{F673E405-27D6-264E-CCA1-1762F6744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1564" y="4305300"/>
            <a:ext cx="7759025" cy="4128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ject 5" descr="preencoded.png">
            <a:extLst>
              <a:ext uri="{FF2B5EF4-FFF2-40B4-BE49-F238E27FC236}">
                <a16:creationId xmlns:a16="http://schemas.microsoft.com/office/drawing/2014/main" id="{85D7E478-EF57-4558-8A3B-07465F671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5288" y="9391617"/>
            <a:ext cx="657060" cy="6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27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https://www.faa.gov/sites/faa.gov/files/images/ast/AST-Spaceport-Map_Sept2022.jpg">
            <a:extLst>
              <a:ext uri="{FF2B5EF4-FFF2-40B4-BE49-F238E27FC236}">
                <a16:creationId xmlns:a16="http://schemas.microsoft.com/office/drawing/2014/main" id="{7A0D9E1E-33D3-487F-97E5-151DC29D9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7176"/>
            <a:ext cx="14886323" cy="988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127" descr="C:\Users\steve mcmahon\Desktop\3-2-2015 12-28-18 PM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523" y="0"/>
            <a:ext cx="13971923" cy="978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ject 5" descr="preencoded.png">
            <a:extLst>
              <a:ext uri="{FF2B5EF4-FFF2-40B4-BE49-F238E27FC236}">
                <a16:creationId xmlns:a16="http://schemas.microsoft.com/office/drawing/2014/main" id="{47916127-6664-44A2-90DB-32272BB7DD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45288" y="9391617"/>
            <a:ext cx="657060" cy="6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6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None/>
            </a:pPr>
            <a:r>
              <a:rPr lang="en-US" sz="5000" b="1" kern="0" dirty="0">
                <a:solidFill>
                  <a:srgbClr val="091F62"/>
                </a:solidFill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Common Themes</a:t>
            </a:r>
          </a:p>
        </p:txBody>
      </p:sp>
      <p:pic>
        <p:nvPicPr>
          <p:cNvPr id="8" name="Object 5" descr="preencoded.png">
            <a:extLst>
              <a:ext uri="{FF2B5EF4-FFF2-40B4-BE49-F238E27FC236}">
                <a16:creationId xmlns:a16="http://schemas.microsoft.com/office/drawing/2014/main" id="{85D7E478-EF57-4558-8A3B-07465F671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5288" y="9391617"/>
            <a:ext cx="657060" cy="685629"/>
          </a:xfrm>
          <a:prstGeom prst="rect">
            <a:avLst/>
          </a:prstGeom>
        </p:spPr>
      </p:pic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9B538311-6F47-4FBE-85AB-3AB70703B8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2227" y="4914900"/>
            <a:ext cx="7911773" cy="2286000"/>
          </a:xfrm>
        </p:spPr>
        <p:txBody>
          <a:bodyPr>
            <a:noAutofit/>
          </a:bodyPr>
          <a:lstStyle/>
          <a:p>
            <a:pPr marL="457200" lvl="1" indent="0">
              <a:buClr>
                <a:srgbClr val="1D3557"/>
              </a:buClr>
              <a:buSzPct val="100000"/>
              <a:buNone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 situational awareness among operator, range/spaceport and Air Traffic Control (ATC) </a:t>
            </a:r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9E3FB900-AC19-4CCF-A2A1-E97F9D89A4A7}"/>
              </a:ext>
            </a:extLst>
          </p:cNvPr>
          <p:cNvSpPr txBox="1">
            <a:spLocks/>
          </p:cNvSpPr>
          <p:nvPr/>
        </p:nvSpPr>
        <p:spPr>
          <a:xfrm>
            <a:off x="9144000" y="4914899"/>
            <a:ext cx="7911773" cy="2286001"/>
          </a:xfrm>
          <a:prstGeom prst="rect">
            <a:avLst/>
          </a:prstGeom>
        </p:spPr>
        <p:txBody>
          <a:bodyPr vert="horz" lIns="182843" tIns="91422" rIns="182843" bIns="91422" rtlCol="0">
            <a:noAutofit/>
          </a:bodyPr>
          <a:lstStyle>
            <a:lvl1pPr marL="0" indent="0" algn="l" defTabSz="1371326" rtl="0" eaLnBrk="1" latinLnBrk="0" hangingPunct="1">
              <a:lnSpc>
                <a:spcPct val="90000"/>
              </a:lnSpc>
              <a:spcBef>
                <a:spcPts val="1500"/>
              </a:spcBef>
              <a:buFont typeface="Arial" charset="0"/>
              <a:buNone/>
              <a:defRPr lang="en-US" sz="2100" b="0" i="0" kern="1200">
                <a:solidFill>
                  <a:srgbClr val="000000"/>
                </a:solidFill>
                <a:effectLst/>
                <a:latin typeface="Acumin Pro Light" panose="020B0404020202020204" pitchFamily="34" charset="77"/>
                <a:ea typeface="Acumin Pro Light" panose="020B0404020202020204" pitchFamily="34" charset="77"/>
                <a:cs typeface="Acumin Pro Light" panose="020B0404020202020204" pitchFamily="34" charset="77"/>
              </a:defRPr>
            </a:lvl1pPr>
            <a:lvl2pPr marL="685663" indent="0" algn="l" defTabSz="1371326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lang="en-US" sz="2100" b="0" i="0" kern="1200">
                <a:solidFill>
                  <a:srgbClr val="000000"/>
                </a:solidFill>
                <a:effectLst/>
                <a:latin typeface="Acumin Pro Light" panose="020B0404020202020204" pitchFamily="34" charset="77"/>
                <a:ea typeface="Acumin Pro Light" panose="020B0404020202020204" pitchFamily="34" charset="77"/>
                <a:cs typeface="Acumin Pro Light" panose="020B0404020202020204" pitchFamily="34" charset="77"/>
              </a:defRPr>
            </a:lvl2pPr>
            <a:lvl3pPr marL="1371326" indent="0" algn="l" defTabSz="1371326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lang="en-US" sz="2100" b="0" i="0" kern="1200">
                <a:solidFill>
                  <a:srgbClr val="000000"/>
                </a:solidFill>
                <a:effectLst/>
                <a:latin typeface="Acumin Pro Light" panose="020B0404020202020204" pitchFamily="34" charset="77"/>
                <a:ea typeface="Acumin Pro Light" panose="020B0404020202020204" pitchFamily="34" charset="77"/>
                <a:cs typeface="Acumin Pro Light" panose="020B0404020202020204" pitchFamily="34" charset="77"/>
              </a:defRPr>
            </a:lvl3pPr>
            <a:lvl4pPr marL="2056988" indent="0" algn="l" defTabSz="1371326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lang="en-US" sz="2100" b="0" i="0" kern="1200">
                <a:solidFill>
                  <a:srgbClr val="000000"/>
                </a:solidFill>
                <a:effectLst/>
                <a:latin typeface="Acumin Pro Light" panose="020B0404020202020204" pitchFamily="34" charset="77"/>
                <a:ea typeface="Acumin Pro Light" panose="020B0404020202020204" pitchFamily="34" charset="77"/>
                <a:cs typeface="Acumin Pro Light" panose="020B0404020202020204" pitchFamily="34" charset="77"/>
              </a:defRPr>
            </a:lvl4pPr>
            <a:lvl5pPr marL="2742651" indent="0" algn="l" defTabSz="1371326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lang="en-US" sz="2100" b="0" i="0" kern="1200">
                <a:solidFill>
                  <a:srgbClr val="000000"/>
                </a:solidFill>
                <a:effectLst/>
                <a:latin typeface="Acumin Pro Light" panose="020B0404020202020204" pitchFamily="34" charset="77"/>
                <a:ea typeface="Acumin Pro Light" panose="020B0404020202020204" pitchFamily="34" charset="77"/>
                <a:cs typeface="Acumin Pro Light" panose="020B0404020202020204" pitchFamily="34" charset="77"/>
              </a:defRPr>
            </a:lvl5pPr>
            <a:lvl6pPr marL="3771146" indent="-342832" algn="l" defTabSz="137132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6808" indent="-342832" algn="l" defTabSz="137132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471" indent="-342832" algn="l" defTabSz="137132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135" indent="-342832" algn="l" defTabSz="137132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1D3557"/>
              </a:buClr>
              <a:buSzPct val="100000"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between operator, range/spaceport, ATC, and international stakeholders</a:t>
            </a:r>
          </a:p>
        </p:txBody>
      </p:sp>
      <p:pic>
        <p:nvPicPr>
          <p:cNvPr id="12" name="Object 3" descr="preencoded.png">
            <a:extLst>
              <a:ext uri="{FF2B5EF4-FFF2-40B4-BE49-F238E27FC236}">
                <a16:creationId xmlns:a16="http://schemas.microsoft.com/office/drawing/2014/main" id="{57978768-9E31-4C49-B958-DADB66994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343400" y="3339061"/>
            <a:ext cx="1968257" cy="1222995"/>
          </a:xfrm>
          <a:prstGeom prst="rect">
            <a:avLst/>
          </a:prstGeom>
        </p:spPr>
      </p:pic>
      <p:pic>
        <p:nvPicPr>
          <p:cNvPr id="13" name="Object 5" descr="preencoded.png">
            <a:extLst>
              <a:ext uri="{FF2B5EF4-FFF2-40B4-BE49-F238E27FC236}">
                <a16:creationId xmlns:a16="http://schemas.microsoft.com/office/drawing/2014/main" id="{99F9EB2F-A94A-4E1C-A0F7-DE2C5DB03F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2409960" y="3121551"/>
            <a:ext cx="1379851" cy="144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51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141714" y="142840"/>
            <a:ext cx="8998875" cy="9998750"/>
          </a:xfrm>
          <a:prstGeom prst="rect">
            <a:avLst/>
          </a:prstGeom>
          <a:solidFill>
            <a:srgbClr val="F3F7F1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1714" y="142840"/>
            <a:ext cx="8998875" cy="99987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2FAA44D-7E26-A7C7-85FC-DEB4ED6D1F30}"/>
              </a:ext>
            </a:extLst>
          </p:cNvPr>
          <p:cNvGrpSpPr/>
          <p:nvPr/>
        </p:nvGrpSpPr>
        <p:grpSpPr>
          <a:xfrm>
            <a:off x="1524000" y="3645420"/>
            <a:ext cx="6169743" cy="2996159"/>
            <a:chOff x="1485986" y="3619501"/>
            <a:chExt cx="6169743" cy="2996159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3B98E61C-0F79-14DE-AD91-63BEB02BF35D}"/>
                </a:ext>
              </a:extLst>
            </p:cNvPr>
            <p:cNvSpPr/>
            <p:nvPr/>
          </p:nvSpPr>
          <p:spPr>
            <a:xfrm>
              <a:off x="2167458" y="3619501"/>
              <a:ext cx="5071541" cy="217936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900"/>
                </a:spcAft>
                <a:buNone/>
              </a:pPr>
              <a:r>
                <a:rPr lang="en-US" sz="3000" kern="0" dirty="0">
                  <a:solidFill>
                    <a:schemeClr val="bg1"/>
                  </a:solidFill>
                  <a:latin typeface="Calibri" panose="020F0502020204030204" pitchFamily="34" charset="0"/>
                  <a:ea typeface="Source Sans Pro" pitchFamily="34" charset="-122"/>
                  <a:cs typeface="Calibri" panose="020F0502020204030204" pitchFamily="34" charset="0"/>
                </a:rPr>
                <a:t>Airspace Integration </a:t>
              </a:r>
              <a:endPara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B3036DAC-BBD6-5BE2-C6F4-A9F1C1435476}"/>
                </a:ext>
              </a:extLst>
            </p:cNvPr>
            <p:cNvSpPr/>
            <p:nvPr/>
          </p:nvSpPr>
          <p:spPr>
            <a:xfrm>
              <a:off x="1485986" y="4223101"/>
              <a:ext cx="6169743" cy="2392559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900"/>
                </a:spcAft>
                <a:buNone/>
              </a:pPr>
              <a:r>
                <a:rPr lang="en-US" sz="5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Bebas Neue Bold" pitchFamily="34" charset="-122"/>
                  <a:cs typeface="Calibri" panose="020F0502020204030204" pitchFamily="34" charset="0"/>
                </a:rPr>
                <a:t>Risk Assessment and Aircraft Hazard Area Definition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916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63267" y="800100"/>
            <a:ext cx="17077322" cy="6727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91F62"/>
                </a:solidFill>
                <a:effectLst/>
                <a:uLnTx/>
                <a:uFillTx/>
                <a:latin typeface="Calibri" panose="020F0502020204030204" pitchFamily="34" charset="0"/>
                <a:ea typeface="Bebas Neue Bold" pitchFamily="34" charset="-122"/>
                <a:cs typeface="Calibri" panose="020F0502020204030204" pitchFamily="34" charset="0"/>
              </a:rPr>
              <a:t>Risk Assessment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91F6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4DB4296-230A-F161-8EA3-70E477092B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3267" y="2124636"/>
            <a:ext cx="16043325" cy="6009715"/>
          </a:xfrm>
        </p:spPr>
        <p:txBody>
          <a:bodyPr>
            <a:noAutofit/>
          </a:bodyPr>
          <a:lstStyle/>
          <a:p>
            <a:pPr>
              <a:buClr>
                <a:srgbClr val="1D3557"/>
              </a:buClr>
              <a:buSzPct val="100000"/>
            </a:pPr>
            <a:r>
              <a:rPr lang="en-US" sz="3600" b="1" dirty="0">
                <a:solidFill>
                  <a:srgbClr val="091F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assessment performed by operator, range/spaceport and/or regulator</a:t>
            </a:r>
          </a:p>
          <a:p>
            <a:pPr marL="1257163" lvl="1" indent="-571500">
              <a:buClr>
                <a:srgbClr val="1D3557"/>
              </a:buClr>
              <a:buSzPct val="100000"/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163" lvl="1" indent="-571500">
              <a:buClr>
                <a:srgbClr val="1D355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Air, Sea, and Land </a:t>
            </a:r>
            <a:r>
              <a:rPr lang="en-US" sz="2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risks</a:t>
            </a:r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assessed and have different thresholds</a:t>
            </a:r>
          </a:p>
          <a:p>
            <a:pPr lvl="1">
              <a:buClr>
                <a:srgbClr val="1D3557"/>
              </a:buClr>
              <a:buSzPct val="100000"/>
            </a:pPr>
            <a:endParaRPr lang="en-US" sz="28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163" lvl="1" indent="-571500">
              <a:buClr>
                <a:srgbClr val="1D355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Aircraft Hazard Areas (AHAs)</a:t>
            </a:r>
            <a:r>
              <a:rPr lang="en-US" sz="2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defined by regulation and policy as 1x10</a:t>
            </a:r>
            <a:r>
              <a:rPr lang="en-US" sz="2800" baseline="30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US" sz="2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casualty-producing collisions</a:t>
            </a:r>
          </a:p>
          <a:p>
            <a:pPr lvl="1">
              <a:buClr>
                <a:srgbClr val="1D3557"/>
              </a:buClr>
              <a:buSzPct val="100000"/>
            </a:pPr>
            <a:endParaRPr lang="en-US" sz="28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163" lvl="1" indent="-571500">
              <a:buClr>
                <a:srgbClr val="1D355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FAA ATO adds additional non-regulatory requirements associated with space operations </a:t>
            </a:r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“Acceptable Level of Risk (ALR)”</a:t>
            </a:r>
          </a:p>
          <a:p>
            <a:pPr marL="1942826" lvl="2" indent="-571500">
              <a:buClr>
                <a:srgbClr val="1D355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ALR was added to bridge the gap between regulatory requirements 1x10</a:t>
            </a:r>
            <a:r>
              <a:rPr lang="en-US" sz="2800" baseline="30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US" sz="2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ATO target level of safety of 1x10</a:t>
            </a:r>
            <a:r>
              <a:rPr lang="en-US" sz="2800" baseline="30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-9</a:t>
            </a:r>
          </a:p>
          <a:p>
            <a:pPr marL="1942826" lvl="2" indent="-571500">
              <a:buClr>
                <a:srgbClr val="1D3557"/>
              </a:buClr>
              <a:buSzPct val="100000"/>
              <a:buFont typeface="Courier New" panose="02070309020205020404" pitchFamily="49" charset="0"/>
              <a:buChar char="o"/>
            </a:pPr>
            <a:endParaRPr lang="en-US" sz="28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163" lvl="1" indent="-571500">
              <a:buClr>
                <a:srgbClr val="1D355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Assessment also includes debris fall times </a:t>
            </a:r>
            <a:r>
              <a:rPr lang="en-US" sz="2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associated with nominal and malfunction</a:t>
            </a:r>
          </a:p>
          <a:p>
            <a:endParaRPr lang="en-US" dirty="0"/>
          </a:p>
        </p:txBody>
      </p:sp>
      <p:pic>
        <p:nvPicPr>
          <p:cNvPr id="4" name="Object 7" descr="preencoded.png">
            <a:extLst>
              <a:ext uri="{FF2B5EF4-FFF2-40B4-BE49-F238E27FC236}">
                <a16:creationId xmlns:a16="http://schemas.microsoft.com/office/drawing/2014/main" id="{EC967179-E9E9-8AB0-CBCF-C10490F0F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33400" y="9411267"/>
            <a:ext cx="514221" cy="6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237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_THEME_MODEL" val="{&quot;showLogo&quot;:true,&quot;logoScale&quot;:1,&quot;logoPosition&quot;:&quot;left&quot;,&quot;logoOffset&quot;:0,&quot;showMessage&quot;:true,&quot;showPageNum&quot;:true,&quot;logo&quot;:null,&quot;logo_dark&quot;:null,&quot;showFooterByDefault&quot;:null,&quot;footerMessage&quot;:&quot;©2023 Proprietary and Confidential. All Rights Reserved.&quot;,&quot;palette_name&quot;:&quot;bold&quot;,&quot;defaultSlideColor&quot;:&quot;theme&quot;,&quot;defaultBackgroundColor&quot;:&quot;background_light&quot;,&quot;styleFonts&quot;:1,&quot;styleFontWeight&quot;:&quot;heavy&quot;,&quot;styleElementStyle&quot;:&quot;filled&quot;,&quot;styleEffect&quot;:&quot;none&quot;,&quot;styleDesign&quot;:1,&quot;styleDecoration&quot;:&quot;none_center&quot;,&quot;styleHeaderAlignment&quot;:&quot;left&quot;,&quot;styleShape&quot;:&quot;rect&quot;,&quot;styleColor&quot;:&quot;slide&quot;,&quot;styleBackground&quot;:&quot;none&quot;,&quot;styleTitleFont&quot;:&quot;bebasneue&quot;,&quot;styleBodyFont&quot;:&quot;sourcesanspro&quot;,&quot;styleWeight&quot;:&quot;light&quot;,&quot;styleTitleSlide&quot;:&quot;bar_left&quot;,&quot;fontScale&quot;:1,&quot;iconStyle&quot;:&quot;chunky&quot;,&quot;cjkFont&quot;:&quot;jp&quot;,&quot;colors&quot;:{&quot;accent1&quot;:&quot;#1D3557&quot;,&quot;accent2&quot;:&quot;#A8DADC&quot;,&quot;accent3&quot;:&quot;#E76F51&quot;,&quot;background_accent&quot;:&quot;#F3F7F1&quot;,&quot;background_dark&quot;:&quot;#000000&quot;,&quot;background_light&quot;:&quot;#ffffff&quot;,&quot;chart1&quot;:&quot;#1D3557&quot;,&quot;chart2&quot;:&quot;#2A9D8F&quot;,&quot;chart3&quot;:&quot;#E9C46A&quot;,&quot;chart4&quot;:&quot;#E76F51&quot;,&quot;primary_dark&quot;:&quot;rgba(0,0,0,0.8)&quot;,&quot;primary_light&quot;:&quot;rgba(255,255,255,0.9)&quot;,&quot;secondary_dark&quot;:&quot;rgba(0,0,0,0.8)&quot;,&quot;secondary_light&quot;:&quot;rgba(255,255,255,0.8)&quot;,&quot;theme&quot;:&quot;#466AAD&quot;,&quot;chart5&quot;:&quot;#A8DADC&quot;,&quot;chart6&quot;:&quot;#466AAD&quot;},&quot;fontHeaderFontId&quot;:&quot;bebasneue&quot;,&quot;fontHeaderWeight&quot;:700,&quot;fontHeaderLetterSpacing&quot;:0.01,&quot;fontHeaderLineHeight&quot;:1.3,&quot;fontHeaderScaling&quot;:125,&quot;fontHeaderTextTransform&quot;:&quot;auto&quot;,&quot;fontTitleFontId&quot;:&quot;sourcesanspro&quot;,&quot;fontTitleWeight&quot;:400,&quot;fontTitleLetterSpacing&quot;:0.02,&quot;fontTitleLineHeight&quot;:1.8,&quot;fontTitleScaling&quot;:90,&quot;fontTitleTextTransform&quot;:&quot;auto&quot;,&quot;fontBodyFontId&quot;:&quot;sourcesanspro&quot;,&quot;fontBodyWeight&quot;:400,&quot;fontBodyLetterSpacing&quot;:0.02,&quot;fontBodyLineHeight&quot;:2,&quot;fontBodyScaling&quot;:90,&quot;fontBodyTextTransform&quot;:&quot;auto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Theme">
  <a:themeElements>
    <a:clrScheme name="Custom 4">
      <a:dk1>
        <a:srgbClr val="737572"/>
      </a:dk1>
      <a:lt1>
        <a:srgbClr val="FFFFFF"/>
      </a:lt1>
      <a:dk2>
        <a:srgbClr val="333B3B"/>
      </a:dk2>
      <a:lt2>
        <a:srgbClr val="FAFCFF"/>
      </a:lt2>
      <a:accent1>
        <a:srgbClr val="E2BB19"/>
      </a:accent1>
      <a:accent2>
        <a:srgbClr val="EFD562"/>
      </a:accent2>
      <a:accent3>
        <a:srgbClr val="AA8C14"/>
      </a:accent3>
      <a:accent4>
        <a:srgbClr val="868789"/>
      </a:accent4>
      <a:accent5>
        <a:srgbClr val="B1B2B4"/>
      </a:accent5>
      <a:accent6>
        <a:srgbClr val="333C3C"/>
      </a:accent6>
      <a:hlink>
        <a:srgbClr val="216BA9"/>
      </a:hlink>
      <a:folHlink>
        <a:srgbClr val="1FB18A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E5650CC-92E9-467A-A530-011F3A288591}">
  <we:reference id="wa200003964" version="1.0.0.0" store="en-US" storeType="OMEX"/>
  <we:alternateReferences>
    <we:reference id="WA200003964" version="1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50de74b-7e59-4fc5-b522-5b242b0fb30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8AF58C8C317741BDD64DF1E2E2339D" ma:contentTypeVersion="14" ma:contentTypeDescription="Create a new document." ma:contentTypeScope="" ma:versionID="ffb0455a113129aa55403f35186ac04c">
  <xsd:schema xmlns:xsd="http://www.w3.org/2001/XMLSchema" xmlns:xs="http://www.w3.org/2001/XMLSchema" xmlns:p="http://schemas.microsoft.com/office/2006/metadata/properties" xmlns:ns3="850de74b-7e59-4fc5-b522-5b242b0fb302" xmlns:ns4="f475e192-b5d4-4a9a-b3e7-33a6f58e08ef" targetNamespace="http://schemas.microsoft.com/office/2006/metadata/properties" ma:root="true" ma:fieldsID="89c08e7ac990c2fa9f5d69d835ea0551" ns3:_="" ns4:_="">
    <xsd:import namespace="850de74b-7e59-4fc5-b522-5b242b0fb302"/>
    <xsd:import namespace="f475e192-b5d4-4a9a-b3e7-33a6f58e08e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de74b-7e59-4fc5-b522-5b242b0fb3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75e192-b5d4-4a9a-b3e7-33a6f58e08e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35070E-6A94-4F30-A0D9-FD0F93EA1022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475e192-b5d4-4a9a-b3e7-33a6f58e08ef"/>
    <ds:schemaRef ds:uri="http://purl.org/dc/elements/1.1/"/>
    <ds:schemaRef ds:uri="http://schemas.microsoft.com/office/2006/metadata/properties"/>
    <ds:schemaRef ds:uri="850de74b-7e59-4fc5-b522-5b242b0fb30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65A0FBC-38AE-430F-B689-B57C4219A9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7AFD78-878B-4390-B97B-81EAC47A49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0de74b-7e59-4fc5-b522-5b242b0fb302"/>
    <ds:schemaRef ds:uri="f475e192-b5d4-4a9a-b3e7-33a6f58e08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5696</TotalTime>
  <Words>1149</Words>
  <Application>Microsoft Office PowerPoint</Application>
  <PresentationFormat>Custom</PresentationFormat>
  <Paragraphs>256</Paragraphs>
  <Slides>32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Lato Light</vt:lpstr>
      <vt:lpstr>Acumin Pro Light</vt:lpstr>
      <vt:lpstr>Bebas Neue Bold</vt:lpstr>
      <vt:lpstr>Arial</vt:lpstr>
      <vt:lpstr>Calibri</vt:lpstr>
      <vt:lpstr>Source Sans Pro</vt:lpstr>
      <vt:lpstr>Wingdings</vt:lpstr>
      <vt:lpstr>Times New Roman</vt:lpstr>
      <vt:lpstr>Courier New</vt:lpstr>
      <vt:lpstr>Office Theme</vt:lpstr>
      <vt:lpstr>2_Default Theme</vt:lpstr>
      <vt:lpstr>Office Theme</vt:lpstr>
      <vt:lpstr>22_Custom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2022.06.28 SLT Executive Board Meeting</dc:title>
  <dc:creator>Freer, Duane (FAA)</dc:creator>
  <cp:lastModifiedBy>Darin Tietjen</cp:lastModifiedBy>
  <cp:revision>201</cp:revision>
  <dcterms:created xsi:type="dcterms:W3CDTF">2006-08-16T00:00:00Z</dcterms:created>
  <dcterms:modified xsi:type="dcterms:W3CDTF">2023-11-20T16:53:11Z</dcterms:modified>
  <dc:identifier>DAFEVHwsweA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0x010100C98AF58C8C317741BDD64DF1E2E2339D</vt:lpwstr>
  </property>
  <property fmtid="{D5CDD505-2E9C-101B-9397-08002B2CF9AE}" pid="3" name="MediaServiceImageTags">
    <vt:lpwstr/>
  </property>
</Properties>
</file>